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7569200" cy="10693400"/>
  <p:notesSz cx="75692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4954"/>
            <a:ext cx="6433820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88304"/>
            <a:ext cx="529844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7736"/>
            <a:ext cx="681228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59482"/>
            <a:ext cx="681228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77466" y="10022160"/>
            <a:ext cx="1580515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961441" y="10022135"/>
            <a:ext cx="205104" cy="153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4D505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youtube.com/watch?v=b5aMlBahAf0)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youtube.com/watch?v=HeI7ss7TH60)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fmg.br/proex/cpinfo/educacao/docs/06a.pdf)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ilo.org/brasilia/lang--es/index.htm)%3B" TargetMode="External"/><Relationship Id="rId3" Type="http://schemas.openxmlformats.org/officeDocument/2006/relationships/hyperlink" Target="http://www.youtube.com/playlist?list=PLwfdlW-xgl3Q0eEVBmD_FILoRwGG9d-FO)%3B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1346176"/>
          <a:ext cx="5842000" cy="2476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9400"/>
                <a:gridCol w="1422400"/>
                <a:gridCol w="1371600"/>
                <a:gridCol w="1460500"/>
              </a:tblGrid>
              <a:tr h="596899">
                <a:tc gridSpan="4">
                  <a:txBody>
                    <a:bodyPr/>
                    <a:lstStyle/>
                    <a:p>
                      <a:pPr marL="1809750" marR="1620520" indent="147320">
                        <a:lnSpc>
                          <a:spcPct val="101699"/>
                        </a:lnSpc>
                        <a:spcBef>
                          <a:spcPts val="825"/>
                        </a:spcBef>
                      </a:pPr>
                      <a:r>
                        <a:rPr dirty="0" sz="1200" spc="-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Matemática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 suas </a:t>
                      </a:r>
                      <a:r>
                        <a:rPr dirty="0" sz="1200" spc="-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tecnologias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200" spc="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Ciências</a:t>
                      </a:r>
                      <a:r>
                        <a:rPr dirty="0" sz="1200" spc="-2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Humanas</a:t>
                      </a:r>
                      <a:r>
                        <a:rPr dirty="0" sz="1200" spc="-1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1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Sociais</a:t>
                      </a:r>
                      <a:r>
                        <a:rPr dirty="0" sz="1200" spc="-1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Aplicadas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047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1000">
                <a:tc gridSpan="4">
                  <a:txBody>
                    <a:bodyPr/>
                    <a:lstStyle/>
                    <a:p>
                      <a:pPr algn="ctr" marL="18161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</a:t>
                      </a:r>
                      <a:r>
                        <a:rPr dirty="0" sz="1200" spc="-2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1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Trabalho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46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93699">
                <a:tc gridSpan="4">
                  <a:txBody>
                    <a:bodyPr/>
                    <a:lstStyle/>
                    <a:p>
                      <a:pPr algn="ctr" marL="18161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Humanidades</a:t>
                      </a:r>
                      <a:r>
                        <a:rPr dirty="0" sz="1200" spc="-1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200" spc="-1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</a:t>
                      </a:r>
                      <a:r>
                        <a:rPr dirty="0" sz="1200" spc="-1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10" b="1" i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Trabalho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3200">
                <a:tc>
                  <a:txBody>
                    <a:bodyPr/>
                    <a:lstStyle/>
                    <a:p>
                      <a:pPr marL="49275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1º</a:t>
                      </a:r>
                      <a:r>
                        <a:rPr dirty="0" sz="1200" spc="-4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Bimestre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2925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2º</a:t>
                      </a:r>
                      <a:r>
                        <a:rPr dirty="0" sz="1200" spc="-4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Bimestre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019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3º</a:t>
                      </a:r>
                      <a:r>
                        <a:rPr dirty="0" sz="1200" spc="-4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Bimestre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49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4º</a:t>
                      </a:r>
                      <a:r>
                        <a:rPr dirty="0" sz="1200" spc="-4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Bimestre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8762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6710" marR="279400" indent="118745">
                        <a:lnSpc>
                          <a:spcPct val="101699"/>
                        </a:lnSpc>
                      </a:pPr>
                      <a:r>
                        <a:rPr dirty="0" sz="1000" spc="-1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onomia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: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um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 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interpretação</a:t>
                      </a:r>
                      <a:r>
                        <a:rPr dirty="0" sz="1000" spc="-2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029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realidade?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26720" marR="154305" indent="-86360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Afinal,</a:t>
                      </a:r>
                      <a:r>
                        <a:rPr dirty="0" sz="1000" spc="-3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2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eu</a:t>
                      </a:r>
                      <a:r>
                        <a:rPr dirty="0" sz="1000" spc="-2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 spc="-2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2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66090" marR="93345" indent="-189230">
                        <a:lnSpc>
                          <a:spcPct val="101699"/>
                        </a:lnSpc>
                      </a:pP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4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</a:t>
                      </a:r>
                      <a:r>
                        <a:rPr dirty="0" sz="1000" spc="-4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explica </a:t>
                      </a:r>
                      <a:r>
                        <a:rPr dirty="0" sz="1000" spc="-2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1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Brasil?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24180" marR="79375" indent="-155575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Economia, </a:t>
                      </a:r>
                      <a:r>
                        <a:rPr dirty="0" sz="1000" spc="-1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Trabalho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21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Juventudes.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299" y="880616"/>
            <a:ext cx="43662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8CB3E2"/>
                </a:solidFill>
                <a:latin typeface="Calibri"/>
                <a:cs typeface="Calibri"/>
              </a:rPr>
              <a:t>Humanidades</a:t>
            </a:r>
            <a:r>
              <a:rPr dirty="0" sz="1800" spc="-15" b="1">
                <a:solidFill>
                  <a:srgbClr val="8CB3E2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8CB3E2"/>
                </a:solidFill>
                <a:latin typeface="Calibri"/>
                <a:cs typeface="Calibri"/>
              </a:rPr>
              <a:t>para </a:t>
            </a:r>
            <a:r>
              <a:rPr dirty="0" sz="1800" spc="-5" b="1">
                <a:solidFill>
                  <a:srgbClr val="8CB3E2"/>
                </a:solidFill>
                <a:latin typeface="Calibri"/>
                <a:cs typeface="Calibri"/>
              </a:rPr>
              <a:t>economia</a:t>
            </a:r>
            <a:r>
              <a:rPr dirty="0" sz="1800" spc="-10" b="1">
                <a:solidFill>
                  <a:srgbClr val="8CB3E2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8CB3E2"/>
                </a:solidFill>
                <a:latin typeface="Calibri"/>
                <a:cs typeface="Calibri"/>
              </a:rPr>
              <a:t>e</a:t>
            </a:r>
            <a:r>
              <a:rPr dirty="0" sz="1800" spc="-10" b="1">
                <a:solidFill>
                  <a:srgbClr val="8CB3E2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8CB3E2"/>
                </a:solidFill>
                <a:latin typeface="Calibri"/>
                <a:cs typeface="Calibri"/>
              </a:rPr>
              <a:t>trabalho</a:t>
            </a:r>
            <a:r>
              <a:rPr dirty="0" sz="1800" spc="-15" b="1">
                <a:solidFill>
                  <a:srgbClr val="8CB3E2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8CB3E2"/>
                </a:solidFill>
                <a:latin typeface="Calibri"/>
                <a:cs typeface="Calibri"/>
              </a:rPr>
              <a:t>-</a:t>
            </a:r>
            <a:r>
              <a:rPr dirty="0" sz="1800" spc="-10" b="1">
                <a:solidFill>
                  <a:srgbClr val="8CB3E2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8CB3E2"/>
                </a:solidFill>
                <a:latin typeface="Calibri"/>
                <a:cs typeface="Calibri"/>
              </a:rPr>
              <a:t>CHS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7299" y="4058463"/>
            <a:ext cx="5785485" cy="5584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80975">
              <a:lnSpc>
                <a:spcPct val="1552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proposta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central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deste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componente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curricular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propiciar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aos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um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aprofundamento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na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compreensão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crítica acerca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entre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a vida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cotidiana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juventudes.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Os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poderão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reconhecer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estruturas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sociais,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políticas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culturais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atravessam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suas vidas,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inter-relacionam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são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determinadas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pela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economia, enquanto história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atualidade, oferecendo-se,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assim, um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debate econômico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em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estão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centro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processo.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Espera-se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você,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professor(a),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modifique,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amplie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ou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complemente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propostas/indicações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a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seguir,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seu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conhecimento,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sua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experiência,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características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suas turmas e 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condições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 sua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escola.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1º 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Bimestre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 -</a:t>
            </a:r>
            <a:r>
              <a:rPr dirty="0" sz="1200" spc="5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Economia: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 uma </a:t>
            </a:r>
            <a:r>
              <a:rPr dirty="0" sz="1200" spc="-10" b="1">
                <a:solidFill>
                  <a:srgbClr val="202024"/>
                </a:solidFill>
                <a:latin typeface="Calibri"/>
                <a:cs typeface="Calibri"/>
              </a:rPr>
              <a:t>interpretação</a:t>
            </a:r>
            <a:r>
              <a:rPr dirty="0" sz="1200" spc="5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da 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realidade?</a:t>
            </a:r>
            <a:endParaRPr sz="1200">
              <a:latin typeface="Calibri"/>
              <a:cs typeface="Calibri"/>
            </a:endParaRPr>
          </a:p>
          <a:p>
            <a:pPr algn="just" marL="12700" marR="5715" indent="180975">
              <a:lnSpc>
                <a:spcPct val="155200"/>
              </a:lnSpc>
              <a:spcBef>
                <a:spcPts val="229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200" spc="-5" b="1">
                <a:solidFill>
                  <a:srgbClr val="424242"/>
                </a:solidFill>
                <a:latin typeface="Calibri"/>
                <a:cs typeface="Calibri"/>
              </a:rPr>
              <a:t>primeiro bimestre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propõe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uma discussão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sobre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suas possibilidades de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interpretação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realidade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trabalho,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enquanto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processo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histórico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permite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compreender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desenvolvimento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sociedades, suas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culturas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 com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atual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realidade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social-econômica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brasileira.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Alguns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conceitos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estruturantes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 serão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abordados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perspectiva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compreensão crítica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história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famílias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dos e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estudantes.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proposta central para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produção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deste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bimestre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 uma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árvore genealógica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famílias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dos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estudantes,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desta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forma,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é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importante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envolver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comunidade escolar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processo, convide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 e 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sensibilizarem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maior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número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familiares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possíveis.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69"/>
            <a:ext cx="7569200" cy="4388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38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90600" y="1206488"/>
          <a:ext cx="5854700" cy="8572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6600"/>
              </a:tblGrid>
              <a:tr h="546099">
                <a:tc>
                  <a:txBody>
                    <a:bodyPr/>
                    <a:lstStyle/>
                    <a:p>
                      <a:pPr algn="ctr" marL="18478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1º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Bimestre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Humanidades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economia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trabalho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8478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Economia: </a:t>
                      </a: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uma 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interpretação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da 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realidade?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38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927099"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Sugestão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subtemas: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523875" indent="-229235">
                        <a:lnSpc>
                          <a:spcPct val="100000"/>
                        </a:lnSpc>
                        <a:buFont typeface="Microsoft Sans Serif"/>
                        <a:buChar char="●"/>
                        <a:tabLst>
                          <a:tab pos="523875" algn="l"/>
                          <a:tab pos="524510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civilizatórios: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subsistência,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escravagista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capitalista;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3875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3875" algn="l"/>
                          <a:tab pos="524510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estruturantes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economia: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lucro,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mais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valor,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mercadoria;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3875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3875" algn="l"/>
                          <a:tab pos="524510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realidade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brasileira.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r" marR="616585">
                        <a:lnSpc>
                          <a:spcPct val="100000"/>
                        </a:lnSpc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dos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Associadas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Competências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Gerais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BNCC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879600">
                <a:tc>
                  <a:txBody>
                    <a:bodyPr/>
                    <a:lstStyle/>
                    <a:p>
                      <a:pPr algn="just" marL="232473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Investigação</a:t>
                      </a:r>
                      <a:r>
                        <a:rPr dirty="0" sz="1000" spc="-2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Científica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61594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(EMIFCG01)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Identificar, selecionar,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 dados,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fatos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evidências com curiosidade,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atenção,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criticidade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ética,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inclusive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utilizando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apoio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tecnologias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digitais.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192023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58419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(EMIFCG07)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Reconhecer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questões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sociais,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incorporando valores importantes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assegurem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tomada de decisões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conscientes,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consequentes,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colaborativas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responsáveis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38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Empreendedorismo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59055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(EMIFCG12) Refletir continuamente sobre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seu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próprio desenvolvimento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seus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objetivos presentes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futuros, identificando aspirações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oportunidades, inclusive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relacionadas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mundo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orientem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escolhas,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esforços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ações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sua vida pessoal,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profissional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cidadã.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r" marR="57340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Específicas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Associadas aos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Estruturantes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604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2336799">
                <a:tc>
                  <a:txBody>
                    <a:bodyPr/>
                    <a:lstStyle/>
                    <a:p>
                      <a:pPr algn="just" marL="232473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Investigação</a:t>
                      </a:r>
                      <a:r>
                        <a:rPr dirty="0" sz="1000" spc="-2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Científica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55880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(EMIFCHS01)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situações-problema envolvendo 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filosófica,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política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âmbito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disponíveis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mídias.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192023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59055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(EMIFCHS08)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Selecionar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mobilizar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intencionalmente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conhecimentos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Ciências Humanas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 Aplicadas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ações individuais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coletivas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mediação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 sobre problemas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sociocultural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ambiental,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âmbito 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baseadas no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respeito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às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diferenças,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escuta,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empatia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responsabilidade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socioambiental.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38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Empreendedorismo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56515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(EMIFCHS10)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oportunidades,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conhecimentos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 relacionados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 Ciências Humanas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 Aplicadas podem 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utilizadas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concretização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pessoais ou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produtivos,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âmbito local,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diversas tecnologias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disponíveis, os impactos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socioambientais, </a:t>
                      </a:r>
                      <a:r>
                        <a:rPr dirty="0" sz="1000" spc="-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direitos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humanos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 cidadania.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marL="18478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Estratégias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Ensino 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92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just" marL="428625" marR="57150" indent="-228600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1.</a:t>
                      </a:r>
                      <a:r>
                        <a:rPr dirty="0" sz="1000" spc="2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 central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bimestre: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árvore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genealógica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abrir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debate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planejamento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percurso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convidando-os(as) para colaborar </a:t>
                      </a:r>
                      <a:r>
                        <a:rPr dirty="0" sz="1000" spc="-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definição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prazos, fluxos, estratégias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instrumentos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respectivas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expectativas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vivências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 aprofundamento. Considerar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pactuar com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paradas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periódicas,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acompanhamento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crítico 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produções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andamento. Promover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coletivamente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algumas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evidências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os(as)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tenham clareza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que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esperado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 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bimestre.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muito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garantir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escuta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sensível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entendimentos,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anseios,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receios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objetivos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um(a),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evidenciando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caráter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participativo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democrático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unidade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curricular.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39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1124" y="465435"/>
            <a:ext cx="5661660" cy="9270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>
              <a:latin typeface="Calibri"/>
              <a:cs typeface="Calibri"/>
            </a:endParaRPr>
          </a:p>
          <a:p>
            <a:pPr algn="just" marL="241300" marR="90170" indent="-228600">
              <a:lnSpc>
                <a:spcPct val="101699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proposta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produzir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Glossário Crítico do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“Economiquês”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 longo 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ano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integrada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duas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áreas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conhecimento,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ancorada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pelo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componente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“Desenvolvimento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Econômico”.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90805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Selecionar,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previamente,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imagens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ilustrem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 relacionadas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aos modos 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subsistência, escravagista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capitalista,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vários momentos históricos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culturais.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possível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fonte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seleção das imagens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site: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Calibri"/>
                <a:cs typeface="Calibri"/>
              </a:rPr>
              <a:t>https://pixabay.com/pt/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*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90805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Solicitar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se divida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 espontânea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7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grupos. Cada 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deve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escolher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três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imagens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debater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partir das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seguintes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reflexões:</a:t>
            </a:r>
            <a:r>
              <a:rPr dirty="0" sz="1000" spc="2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essas imagens nos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contam sobre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 longo dos anos?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Existem relações 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nas imagens? Quais 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 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essas imagens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nossa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realidade?. Acordar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tempo para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realização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debate.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88900" indent="-228600">
              <a:lnSpc>
                <a:spcPct val="101800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Convidar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dois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representantes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cada 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apresentar 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toda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as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reflexões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seus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grupos.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Durante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apresentação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o(a)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professor(a),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dialógica,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fará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intervenções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sentido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de: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88265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Provocar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estimular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percepção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social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econômica civilizatória,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sentido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garantir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identifiquem 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características relacionadas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modos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subsistência,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escravagista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capitalista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perspectiva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histórica,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antropológica,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sociológica;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90805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reflexão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pautada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memória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identificação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crítica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simbólica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econômicas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seus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desdobramentos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na vida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coletiva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individual dos sujeitos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sociais;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AutoNum type="arabicPeriod" startAt="2"/>
              <a:tabLst>
                <a:tab pos="240665" algn="l"/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Estabelecer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entre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economia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processos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civilizatórios: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subsistência,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escravista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capitalista.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95250" indent="-228600">
              <a:lnSpc>
                <a:spcPct val="101699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após as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reflexões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debates realizados,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realizem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 coletivo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mural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possa ficar colado na sala de aula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seguinte reflexão: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 indícios essas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fornecem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atual?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88265" indent="-228600">
              <a:lnSpc>
                <a:spcPct val="101699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sensibilização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autoria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primeiros registros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Glossário Crítico do 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“Economiquês”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sobre: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modos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produção,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desigualdade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etc.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importante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neste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discutir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compreensão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contínuos,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ou seja,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explicar para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importância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retomar continuamente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 sobre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complexos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como os que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estarão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presentes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neste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aprofundamento.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91440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Mediar 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 coletivos destacados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mural,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sentido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 identificações sobre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elementos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apontam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direção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economia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aprende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constrói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na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amplitude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sociais,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culturais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políticas.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Convide-os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pensar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economia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também faz parte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construção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 nossa subjetividade.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90170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Convidar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debaterem coletivamente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 são os seus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entendimentos acerca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árvore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genealógica.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importante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eles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compreendam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árvore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genealógica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representação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visual de uma pessoa que deseja conhecer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linha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histórica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sua origem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pode ser usada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atividades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laborais (trabalho) realizadas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pelos seus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ancestrais(pais,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avós, bisavó,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trisavó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tetravó).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88265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discutir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elaboração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campo,</a:t>
            </a:r>
            <a:r>
              <a:rPr dirty="0" sz="1000" spc="2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levantamento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práticas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pessoas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pertinentes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às atividades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laborais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ancestrais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 turma. Explicar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modalidade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</a:t>
            </a:r>
            <a:r>
              <a:rPr dirty="0" sz="1000" spc="2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utilizada especialmente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nas Ciências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Sociais,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objetivo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fazer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levantamento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dados,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uso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roteiros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entrevistas.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roteiros, contemplando: fatos, acontecimentos históricos,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como viviam,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faziam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2"/>
            </a:pPr>
            <a:endParaRPr sz="800">
              <a:latin typeface="Calibri"/>
              <a:cs typeface="Calibri"/>
            </a:endParaRPr>
          </a:p>
          <a:p>
            <a:pPr algn="just" marL="241300" marR="88900" indent="-228600">
              <a:lnSpc>
                <a:spcPct val="101699"/>
              </a:lnSpc>
              <a:buAutoNum type="arabicPeriod" startAt="2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Preparar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organização para produção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árvore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genealógica, considerando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questões técnicas: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utilidade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organograma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ou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diagrama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mensuração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desse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conhecimento.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Indicar que o(a)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fica na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base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2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sobe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através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linhas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sucessivas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camadas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geracionais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básicas (pais,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avós, bisavó, trisavó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tetravó).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Aproveitar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organização 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pactuar quais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serão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critérios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avaliação,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abra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espaços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tragam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sugestões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algumas,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como: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relacionar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901713"/>
            <a:ext cx="5842000" cy="8851900"/>
          </a:xfrm>
          <a:custGeom>
            <a:avLst/>
            <a:gdLst/>
            <a:ahLst/>
            <a:cxnLst/>
            <a:rect l="l" t="t" r="r" b="b"/>
            <a:pathLst>
              <a:path w="5842000" h="8851900">
                <a:moveTo>
                  <a:pt x="12700" y="0"/>
                </a:moveTo>
                <a:lnTo>
                  <a:pt x="12700" y="8851900"/>
                </a:lnTo>
              </a:path>
              <a:path w="5842000" h="8851900">
                <a:moveTo>
                  <a:pt x="5829300" y="0"/>
                </a:moveTo>
                <a:lnTo>
                  <a:pt x="5829300" y="8851900"/>
                </a:lnTo>
              </a:path>
              <a:path w="5842000" h="8851900">
                <a:moveTo>
                  <a:pt x="0" y="12699"/>
                </a:moveTo>
                <a:lnTo>
                  <a:pt x="5842000" y="12699"/>
                </a:lnTo>
              </a:path>
              <a:path w="5842000" h="8851900">
                <a:moveTo>
                  <a:pt x="0" y="8839199"/>
                </a:moveTo>
                <a:lnTo>
                  <a:pt x="5842000" y="8839199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774" y="465435"/>
            <a:ext cx="5795010" cy="9070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>
              <a:latin typeface="Calibri"/>
              <a:cs typeface="Calibri"/>
            </a:endParaRPr>
          </a:p>
          <a:p>
            <a:pPr algn="just" marL="374650" marR="95885">
              <a:lnSpc>
                <a:spcPct val="101699"/>
              </a:lnSpc>
              <a:spcBef>
                <a:spcPts val="5"/>
              </a:spcBef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atividades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 um dos modos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produção;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curadoria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dados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levantados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 pesquisa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campo;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identificar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historicidade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etc.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>
              <a:latin typeface="Calibri"/>
              <a:cs typeface="Calibri"/>
            </a:endParaRPr>
          </a:p>
          <a:p>
            <a:pPr algn="just" marL="374650" marR="89535" indent="-228600">
              <a:lnSpc>
                <a:spcPct val="101699"/>
              </a:lnSpc>
              <a:buAutoNum type="arabicPeriod" startAt="1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Produzir individualmente,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folhas grandes,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árvore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genealógica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família,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partir dos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coletados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atividades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laborais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seus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ancestrais,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colhidos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 pesquisa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campo.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15"/>
            </a:pPr>
            <a:endParaRPr sz="800">
              <a:latin typeface="Calibri"/>
              <a:cs typeface="Calibri"/>
            </a:endParaRPr>
          </a:p>
          <a:p>
            <a:pPr algn="just" marL="374650" marR="88900" indent="-228600">
              <a:lnSpc>
                <a:spcPct val="101699"/>
              </a:lnSpc>
              <a:buAutoNum type="arabicPeriod" startAt="1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debate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seguintes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reflexões: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mudou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na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sua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história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 laboral 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transgeracional?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O</a:t>
            </a:r>
            <a:r>
              <a:rPr dirty="0" sz="1000" spc="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permanece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na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sua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história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 transgeracional?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5" i="1">
                <a:solidFill>
                  <a:srgbClr val="424242"/>
                </a:solidFill>
                <a:latin typeface="Calibri"/>
                <a:cs typeface="Calibri"/>
              </a:rPr>
              <a:t>Até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ponto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essa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história 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influencia?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15"/>
            </a:pPr>
            <a:endParaRPr sz="800">
              <a:latin typeface="Calibri"/>
              <a:cs typeface="Calibri"/>
            </a:endParaRPr>
          </a:p>
          <a:p>
            <a:pPr algn="just" marL="374650" marR="93345" indent="-228600">
              <a:lnSpc>
                <a:spcPct val="101699"/>
              </a:lnSpc>
              <a:buAutoNum type="arabicPeriod" startAt="1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livre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divisão da turma em 07 grupos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grupo,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folha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papel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kraft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vai construir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coletivamente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quadro,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identificação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semelhanças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diferenças 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histórias laborais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cada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como essas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histórias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 influenciam.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424242"/>
              </a:buClr>
              <a:buFont typeface="Calibri"/>
              <a:buAutoNum type="arabicPeriod" startAt="15"/>
            </a:pPr>
            <a:endParaRPr sz="800">
              <a:latin typeface="Calibri"/>
              <a:cs typeface="Calibri"/>
            </a:endParaRPr>
          </a:p>
          <a:p>
            <a:pPr marL="374650" indent="-228600">
              <a:lnSpc>
                <a:spcPct val="100000"/>
              </a:lnSpc>
              <a:buAutoNum type="arabicPeriod" startAt="1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apresentação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quadros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elaborados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grupos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toda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15"/>
            </a:pPr>
            <a:endParaRPr sz="800">
              <a:latin typeface="Calibri"/>
              <a:cs typeface="Calibri"/>
            </a:endParaRPr>
          </a:p>
          <a:p>
            <a:pPr algn="just" marL="374650" marR="88265" indent="-228600">
              <a:lnSpc>
                <a:spcPct val="101699"/>
              </a:lnSpc>
              <a:spcBef>
                <a:spcPts val="5"/>
              </a:spcBef>
              <a:buAutoNum type="arabicPeriod" startAt="1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perspectiva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aula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invertida,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à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leia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definições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mercadoria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1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mais-valor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apresentadas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</a:t>
            </a:r>
            <a:r>
              <a:rPr dirty="0" sz="1000" spc="80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Pequeno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glossário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marxiano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2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Taylisi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Souza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Corrêa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Leite</a:t>
            </a:r>
            <a:endParaRPr sz="1000">
              <a:latin typeface="Calibri"/>
              <a:cs typeface="Calibri"/>
            </a:endParaRPr>
          </a:p>
          <a:p>
            <a:pPr algn="just" marL="374650" marR="92075">
              <a:lnSpc>
                <a:spcPct val="101699"/>
              </a:lnSpc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|Cult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elabore três relações 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esses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vivências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bimestre.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 devem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pautadas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compreensões</a:t>
            </a:r>
            <a:r>
              <a:rPr dirty="0" sz="1000" spc="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(considerando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spc="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esses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estão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presentes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geral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básica)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servirão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base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identificação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fragilidades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pontos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ainda não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alcançados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conceitos.</a:t>
            </a:r>
            <a:endParaRPr sz="1000">
              <a:latin typeface="Calibri"/>
              <a:cs typeface="Calibri"/>
            </a:endParaRPr>
          </a:p>
          <a:p>
            <a:pPr algn="just" lvl="1" marL="927100" marR="96520" indent="-228600">
              <a:lnSpc>
                <a:spcPct val="101699"/>
              </a:lnSpc>
              <a:buFont typeface="Microsoft Sans Serif"/>
              <a:buChar char="●"/>
              <a:tabLst>
                <a:tab pos="9271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Professor(a), 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auxiliar sua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prática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nesse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pode ser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interessante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leitura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artigo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Considerações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em torno da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obra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Capital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Karl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Marx no que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tange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à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mercadoria</a:t>
            </a:r>
            <a:r>
              <a:rPr dirty="0" sz="1000" spc="-10">
                <a:solidFill>
                  <a:srgbClr val="1154CC"/>
                </a:solidFill>
                <a:latin typeface="Calibri"/>
                <a:cs typeface="Calibri"/>
              </a:rPr>
              <a:t>, 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valor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trabalho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|Evandro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José Machado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Kínesis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Microsoft Sans Serif"/>
              <a:buChar char="●"/>
            </a:pPr>
            <a:endParaRPr sz="800">
              <a:latin typeface="Calibri"/>
              <a:cs typeface="Calibri"/>
            </a:endParaRPr>
          </a:p>
          <a:p>
            <a:pPr algn="just" marL="374650" marR="90170" indent="-228600">
              <a:lnSpc>
                <a:spcPct val="101699"/>
              </a:lnSpc>
              <a:buAutoNum type="arabicPeriod" startAt="20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sistematização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compreensões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percebidas.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Neste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pode ser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interessante utilizar trechos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episódio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Marxismo: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que você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precisa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saber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para 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entender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História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FM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Spotify</a:t>
            </a:r>
            <a:r>
              <a:rPr dirty="0" sz="1000" spc="-15">
                <a:solidFill>
                  <a:srgbClr val="1154CC"/>
                </a:solidFill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20"/>
            </a:pPr>
            <a:endParaRPr sz="800">
              <a:latin typeface="Calibri"/>
              <a:cs typeface="Calibri"/>
            </a:endParaRPr>
          </a:p>
          <a:p>
            <a:pPr algn="just" marL="374650" marR="90170" indent="-228600">
              <a:lnSpc>
                <a:spcPct val="101699"/>
              </a:lnSpc>
              <a:buAutoNum type="arabicPeriod" startAt="20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Convidar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voltarem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mural desenvolvido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início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ampliá-lo,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abordando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reflexão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proposta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anteriormente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(Quais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indícios,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mudanças em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às escalas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produção,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uso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ferramentas e/ou tecnologia,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fornecem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atual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às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condições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contemporâneas?)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trabalhados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garantir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compreendam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força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mercadoria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sistema capitalista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gera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mais-valor.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Nesse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importante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acompanhar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esses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 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mediar possíveis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fragilidades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ou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incompreensões acerca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das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relações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esperadas.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20"/>
            </a:pPr>
            <a:endParaRPr sz="800">
              <a:latin typeface="Calibri"/>
              <a:cs typeface="Calibri"/>
            </a:endParaRPr>
          </a:p>
          <a:p>
            <a:pPr algn="just" marL="374650" marR="92075" indent="-228600">
              <a:lnSpc>
                <a:spcPct val="101699"/>
              </a:lnSpc>
              <a:buAutoNum type="arabicPeriod" startAt="20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à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após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dois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grupos,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revisitar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árvores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genealógicas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familiar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desenvolver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análise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grupo,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resumo,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também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mural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elaborado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bimestre,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responder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às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seguintes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chaves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reflexão: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Calibri"/>
              <a:cs typeface="Calibri"/>
            </a:endParaRPr>
          </a:p>
          <a:p>
            <a:pPr marL="193675">
              <a:lnSpc>
                <a:spcPct val="100000"/>
              </a:lnSpc>
            </a:pP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ancestral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da minha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família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foi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mercadoria?</a:t>
            </a:r>
            <a:endParaRPr sz="10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2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árvore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genealógica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minha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família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ver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mais-valor?</a:t>
            </a:r>
            <a:endParaRPr sz="1000">
              <a:latin typeface="Calibri"/>
              <a:cs typeface="Calibri"/>
            </a:endParaRPr>
          </a:p>
          <a:p>
            <a:pPr marL="469900" marR="92075" indent="-228600">
              <a:lnSpc>
                <a:spcPct val="101699"/>
              </a:lnSpc>
              <a:buAutoNum type="alphaLcParenR"/>
              <a:tabLst>
                <a:tab pos="4699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árvore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genealógica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da minha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família,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quais mudanças eu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gostaria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em </a:t>
            </a:r>
            <a:r>
              <a:rPr dirty="0" sz="1000" spc="-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diálogo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meus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projetos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vida?</a:t>
            </a:r>
            <a:endParaRPr sz="1000">
              <a:latin typeface="Calibri"/>
              <a:cs typeface="Calibri"/>
            </a:endParaRPr>
          </a:p>
          <a:p>
            <a:pPr marL="469900" marR="93980" indent="-228600">
              <a:lnSpc>
                <a:spcPct val="101699"/>
              </a:lnSpc>
              <a:buAutoNum type="alphaLcParenR"/>
              <a:tabLst>
                <a:tab pos="469265" algn="l"/>
                <a:tab pos="469900" algn="l"/>
              </a:tabLst>
            </a:pP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economia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gerada</a:t>
            </a:r>
            <a:r>
              <a:rPr dirty="0" sz="1000" spc="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pelos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meus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ancestrais</a:t>
            </a:r>
            <a:r>
              <a:rPr dirty="0" sz="1000" spc="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ajuda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compreender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econômica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atual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Brasil?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 sim, como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por quê?</a:t>
            </a:r>
            <a:endParaRPr sz="1000">
              <a:latin typeface="Calibri"/>
              <a:cs typeface="Calibri"/>
            </a:endParaRPr>
          </a:p>
          <a:p>
            <a:pPr marL="469900" marR="91440" indent="-228600">
              <a:lnSpc>
                <a:spcPct val="101699"/>
              </a:lnSpc>
              <a:buAutoNum type="alphaLcParenR"/>
              <a:tabLst>
                <a:tab pos="4699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meu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papel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cidadão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econômica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atual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Brasil,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 aspectos eu </a:t>
            </a:r>
            <a:r>
              <a:rPr dirty="0" sz="1000" spc="-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gostaria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fossem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melhorados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condições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vivenciadas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minha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família?</a:t>
            </a:r>
            <a:endParaRPr sz="1000">
              <a:latin typeface="Calibri"/>
              <a:cs typeface="Calibri"/>
            </a:endParaRPr>
          </a:p>
          <a:p>
            <a:pPr marL="12700" marR="95885">
              <a:lnSpc>
                <a:spcPct val="101699"/>
              </a:lnSpc>
              <a:spcBef>
                <a:spcPts val="200"/>
              </a:spcBef>
            </a:pP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*Caso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utilize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Pixabay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 ou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iStock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seguem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abaixo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 algumas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sugestões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buscas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podem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auxiliar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na </a:t>
            </a:r>
            <a:r>
              <a:rPr dirty="0" sz="100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curadoria: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Modo de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produção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000" spc="-10" b="1">
                <a:solidFill>
                  <a:srgbClr val="424242"/>
                </a:solidFill>
                <a:latin typeface="Calibri"/>
                <a:cs typeface="Calibri"/>
              </a:rPr>
              <a:t>subsistência:</a:t>
            </a:r>
            <a:r>
              <a:rPr dirty="0" sz="1000" spc="-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Agricultor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|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Pixabay</a:t>
            </a:r>
            <a:endParaRPr sz="1000">
              <a:latin typeface="Calibri"/>
              <a:cs typeface="Calibri"/>
            </a:endParaRPr>
          </a:p>
          <a:p>
            <a:pPr marL="1898650" marR="2832735">
              <a:lnSpc>
                <a:spcPct val="101699"/>
              </a:lnSpc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Colheita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|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Pixabay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Subsistência</a:t>
            </a:r>
            <a:r>
              <a:rPr dirty="0" sz="10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|</a:t>
            </a:r>
            <a:r>
              <a:rPr dirty="0" sz="10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iStock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901713"/>
            <a:ext cx="5842000" cy="8801100"/>
          </a:xfrm>
          <a:custGeom>
            <a:avLst/>
            <a:gdLst/>
            <a:ahLst/>
            <a:cxnLst/>
            <a:rect l="l" t="t" r="r" b="b"/>
            <a:pathLst>
              <a:path w="5842000" h="8801100">
                <a:moveTo>
                  <a:pt x="12700" y="0"/>
                </a:moveTo>
                <a:lnTo>
                  <a:pt x="12700" y="8801099"/>
                </a:lnTo>
              </a:path>
              <a:path w="5842000" h="8801100">
                <a:moveTo>
                  <a:pt x="5829300" y="0"/>
                </a:moveTo>
                <a:lnTo>
                  <a:pt x="5829300" y="8801099"/>
                </a:lnTo>
              </a:path>
              <a:path w="5842000" h="8801100">
                <a:moveTo>
                  <a:pt x="0" y="12699"/>
                </a:moveTo>
                <a:lnTo>
                  <a:pt x="5842000" y="12699"/>
                </a:lnTo>
              </a:path>
              <a:path w="5842000" h="8801100">
                <a:moveTo>
                  <a:pt x="0" y="8788400"/>
                </a:moveTo>
                <a:lnTo>
                  <a:pt x="5842000" y="878840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41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90600" y="901713"/>
          <a:ext cx="5854700" cy="803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6600"/>
              </a:tblGrid>
              <a:tr h="171449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Modo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produção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escravista: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escravo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iStock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8669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Escravidão</a:t>
                      </a:r>
                      <a:r>
                        <a:rPr dirty="0" sz="1000" spc="-3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dirty="0" sz="1000" spc="-3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iStock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Modo de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produção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capitalista: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industrial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|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Pixabay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8669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Indústria</a:t>
                      </a: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Pixabay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just" marL="66675" marR="56515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Professor(a),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caso você deseje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própria curadoria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imagens, algumas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palavraschaves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podem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auxiliar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são: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escravo,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agricultura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intensiva,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construção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civil,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indústria,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assalariado,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subsistência,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agricultura,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exploração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escravidão.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3850">
                        <a:lnSpc>
                          <a:spcPts val="1185"/>
                        </a:lnSpc>
                      </a:pP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*O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Pixabay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imagens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liberadas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uso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público.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marL="18478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Propostas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92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689100">
                <a:tc>
                  <a:txBody>
                    <a:bodyPr/>
                    <a:lstStyle/>
                    <a:p>
                      <a:pPr algn="just" marL="3333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8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r>
                        <a:rPr dirty="0" sz="1000" spc="8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000" spc="8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Itinerário</a:t>
                      </a:r>
                      <a:r>
                        <a:rPr dirty="0" sz="1000" spc="8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Formativo</a:t>
                      </a:r>
                      <a:r>
                        <a:rPr dirty="0" sz="1000" spc="8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tem</a:t>
                      </a:r>
                      <a:r>
                        <a:rPr dirty="0" sz="1000" spc="8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como</a:t>
                      </a:r>
                      <a:r>
                        <a:rPr dirty="0" sz="1000" spc="8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premissa</a:t>
                      </a:r>
                      <a:r>
                        <a:rPr dirty="0" sz="1000" spc="8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oportunizar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ao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estudante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desenvolvimento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60960">
                        <a:lnSpc>
                          <a:spcPct val="117000"/>
                        </a:lnSpc>
                      </a:pP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metacognição,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acentuando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sua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natureza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processual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formativa.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fato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não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haver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reprovação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nos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componentes curriculares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Itinerário Formativo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não significa que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estes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não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devam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ser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avaliados. Deve-se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garantir preferencialmente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autoavaliação,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bem como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“feedback”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professor quanto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à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apropriação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habilidades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competências,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visando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avanço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contínuo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do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estudante.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56515" indent="266700">
                        <a:lnSpc>
                          <a:spcPct val="117000"/>
                        </a:lnSpc>
                        <a:spcBef>
                          <a:spcPts val="300"/>
                        </a:spcBef>
                      </a:pPr>
                      <a:r>
                        <a:rPr dirty="0" sz="1000" spc="-1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fins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técnico-didáticos,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professor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deverá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atribuir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notas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60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a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pontos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anuais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cada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estudante.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Assim,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é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primordial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definir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critérios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essa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distribuição,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demonstrando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aos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importância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do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processo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aprimoramento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adequação,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ajustando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mediação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aprendizagem,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qualificando-a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ainda mais ao perfil dos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à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realidade</a:t>
                      </a:r>
                      <a:r>
                        <a:rPr dirty="0" sz="1000" spc="-5">
                          <a:solidFill>
                            <a:srgbClr val="202024"/>
                          </a:solidFill>
                          <a:latin typeface="Calibri"/>
                          <a:cs typeface="Calibri"/>
                        </a:rPr>
                        <a:t> local.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2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just" marL="66675" marR="55880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caráter deste bimestre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 contínua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desenvolvida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através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rubricas ao final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atividade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dirty="0" sz="1000" spc="2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critérios avaliativos devem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 decididos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conjunto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tópicos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dimensões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avaliativas devem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explicados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contextualizados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as habilidades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toda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turma. Essa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pode 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realizada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individual.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 marR="55880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Utilize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essa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mesma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abordagem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autoavaliação,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realizarem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suas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autoavaliações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partir da rubrica.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66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Sugestão</a:t>
                      </a:r>
                      <a:r>
                        <a:rPr dirty="0" sz="1000" spc="-3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rubrica: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8000" y="6050711"/>
            <a:ext cx="4824188" cy="27995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42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7861293"/>
          <a:ext cx="58547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6600"/>
              </a:tblGrid>
              <a:tr h="508000">
                <a:tc>
                  <a:txBody>
                    <a:bodyPr/>
                    <a:lstStyle/>
                    <a:p>
                      <a:pPr algn="ctr" marL="17843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2º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Bimestre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Humanidades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economia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trabalho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7843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Afinal,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eu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economia?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952499"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Sugestão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subtemas: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Orçamento</a:t>
                      </a: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doméstico;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Inflação;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Direitos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trabalhistas.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marL="1784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dos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Associadas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Competências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Gerais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BNCC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9017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299" y="882848"/>
            <a:ext cx="5785485" cy="6764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2º</a:t>
            </a:r>
            <a:r>
              <a:rPr dirty="0" sz="1200" spc="-10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Bimestre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-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Afinal,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e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eu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com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a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economia?</a:t>
            </a:r>
            <a:endParaRPr sz="1200">
              <a:latin typeface="Calibri"/>
              <a:cs typeface="Calibri"/>
            </a:endParaRPr>
          </a:p>
          <a:p>
            <a:pPr algn="just" marL="12700" marR="6350" indent="180975">
              <a:lnSpc>
                <a:spcPct val="155200"/>
              </a:lnSpc>
              <a:spcBef>
                <a:spcPts val="229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segundo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bimestre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foca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entre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a vida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cotidiana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dos e das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estudantes,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através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debate sobre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orçamento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doméstico, inflação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direitos trabalhistas,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temas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estão presentes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também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nas mídias. Dessa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forma, trabalhá-los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perspectiva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Ciências Humanas e Sociais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Aplicadas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promove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uma maior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compreensão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conjuntura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impacta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vida dos e 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suas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famílias.</a:t>
            </a:r>
            <a:endParaRPr sz="1200">
              <a:latin typeface="Calibri"/>
              <a:cs typeface="Calibri"/>
            </a:endParaRPr>
          </a:p>
          <a:p>
            <a:pPr algn="just" marL="12700" marR="5080" indent="180975">
              <a:lnSpc>
                <a:spcPct val="155200"/>
              </a:lnSpc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estratégia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central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deste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bimestre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abordar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esses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subtemas,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por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meio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vivências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Teatro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Oprimido. 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escolha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dessa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proposta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dialoga com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compreensão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que 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entre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são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plurais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atravessadas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por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contextos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históricos,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econômicos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culturais.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Dessa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forma,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promover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estratégia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 que 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vivências,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histórias genealógicas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famílias,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experiências cotidianas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desses(as)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jovens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seus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conhecimentos prévios estejam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centro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processo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oportunizar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desenvolver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debate crítico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realidade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dessas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juventudes.</a:t>
            </a:r>
            <a:endParaRPr sz="1200">
              <a:latin typeface="Calibri"/>
              <a:cs typeface="Calibri"/>
            </a:endParaRPr>
          </a:p>
          <a:p>
            <a:pPr algn="just" marL="12700" marR="6985" indent="180975">
              <a:lnSpc>
                <a:spcPct val="155200"/>
              </a:lnSpc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Essa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estratégia deve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materializar como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processo: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bimestre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será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produzida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peça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teatro,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 e 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poderão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estar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cartaz diversas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vezes.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Oferece-se,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assim,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perspectiva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progressão analítica,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por meio 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dramaturgia, acerca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entre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suas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vidas e 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economia.</a:t>
            </a:r>
            <a:endParaRPr sz="1200">
              <a:latin typeface="Calibri"/>
              <a:cs typeface="Calibri"/>
            </a:endParaRPr>
          </a:p>
          <a:p>
            <a:pPr algn="just" marL="12700" marR="5080" indent="180975">
              <a:lnSpc>
                <a:spcPct val="155200"/>
              </a:lnSpc>
            </a:pP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Integrado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à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produção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peça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teatro,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propomos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desenvolvimento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um diário de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experiências,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um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instrumento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registro</a:t>
            </a:r>
            <a:r>
              <a:rPr dirty="0" sz="1200" spc="2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contínuo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dos e 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sobre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vivências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no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teatro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200" spc="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construídas com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objetos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conhecimento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questão.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objetivo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 que os(as)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realizem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seus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registros,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forma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criativa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autoral, tendo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vista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experiência com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teatro.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Esse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instrumento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pode ser um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caminho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potente para registros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criativos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Glossário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Crítico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“Economiquês”,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vez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 os(as)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trabalharão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abordagens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cotidianas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901713"/>
          <a:ext cx="5854700" cy="8826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6600"/>
              </a:tblGrid>
              <a:tr h="2006600">
                <a:tc>
                  <a:txBody>
                    <a:bodyPr/>
                    <a:lstStyle/>
                    <a:p>
                      <a:pPr marL="22828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 Processos Criativos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3500" marR="67310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(EMIFCG04)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Reconhecer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manifestações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criativas,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artísticas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culturais,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meio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vivências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presenciais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virtuais que ampliem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visão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mundo,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sensibilidade, criticidade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criatividade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(EMIFCG05)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Questionar,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modificar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adaptar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ideias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existentes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obras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ou soluções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criativas, </a:t>
                      </a:r>
                      <a:r>
                        <a:rPr dirty="0" sz="1000" spc="-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originais ou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inovadoras,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avaliando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assumindo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riscos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lidar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incertezas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colocá-las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prática.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7945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Mediação 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1594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(EMIFCG07)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Reconhecer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questões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sociais,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incorporando valores importantes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assegurem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tomada de decisões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conscientes,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consequentes,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colaborativas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responsáveis.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3500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(EMIFCG08) Compreender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situação,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opinião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sentimento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outro,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agindo com empatia,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flexibilidade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resiliência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diálogo,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colaboração,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resolução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conflitos,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combate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preconceito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valorização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diversidade.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marL="17843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Específicas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Associadas aos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Estruturantes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4139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2654300">
                <a:tc>
                  <a:txBody>
                    <a:bodyPr/>
                    <a:lstStyle/>
                    <a:p>
                      <a:pPr algn="just" marL="22828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 Processos Criativos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59690">
                        <a:lnSpc>
                          <a:spcPct val="101699"/>
                        </a:lnSpc>
                        <a:spcBef>
                          <a:spcPts val="75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(EMIFCHS04)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Reconhecer produtos e/ou processos criativos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por meio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fruição,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vivências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crítica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 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filosófica, política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cultural,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âmbito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global.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4769">
                        <a:lnSpc>
                          <a:spcPct val="101699"/>
                        </a:lnSpc>
                        <a:spcBef>
                          <a:spcPts val="150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(EMIFCHS05)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Selecionar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mobilizar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intencionalmente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criativos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resolver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reais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relacionados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filosófica, política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cultural,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âmbito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global.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17945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Mediação 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0960">
                        <a:lnSpc>
                          <a:spcPct val="101699"/>
                        </a:lnSpc>
                        <a:spcBef>
                          <a:spcPts val="75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(EMIFCHS07)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explicar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situações em 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ocorram conflitos,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desequilíbrios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ameaças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diversidade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modos de vida, às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identidades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meio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ambiente,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âmbito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com base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fenômenos relacionados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 Ciências Humanas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Aplicadas.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2230">
                        <a:lnSpc>
                          <a:spcPct val="101699"/>
                        </a:lnSpc>
                        <a:spcBef>
                          <a:spcPts val="150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(EMIFCHS08)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Selecionar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mobilizar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intencionalmente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conhecimentos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Ciências Humanas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 Aplicadas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ações individuais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coletivas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mediação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 sobre problemas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sociocultural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ambiental,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âmbito 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baseadas no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respeito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às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diferenças,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escuta,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empatia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responsabilidade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socioambiental.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7499">
                <a:tc>
                  <a:txBody>
                    <a:bodyPr/>
                    <a:lstStyle/>
                    <a:p>
                      <a:pPr algn="ctr" marL="17843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Estratégias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Ensino 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366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441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3500" indent="-228600">
                        <a:lnSpc>
                          <a:spcPct val="101699"/>
                        </a:lnSpc>
                        <a:buAutoNum type="arabicPeriod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bimestre,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vivências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partir do 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Teatro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Oprimidos (aqui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vídeo:o vídeo</a:t>
                      </a:r>
                      <a:r>
                        <a:rPr dirty="0" sz="1000" spc="-5">
                          <a:solidFill>
                            <a:srgbClr val="1154C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teatro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do Oprimido 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|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Janaina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Russeff 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| </a:t>
                      </a:r>
                      <a:r>
                        <a:rPr dirty="0" u="sng" sz="1000" spc="-2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YouTube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construção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um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Diário de Experiência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s. Abrir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debate 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planejamento coletivo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percurso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convidando-os(as)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colaborar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definição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prazos,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fluxos,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estratégias,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instrumentos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respectivas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expectativas</a:t>
                      </a:r>
                      <a:r>
                        <a:rPr dirty="0" sz="1000" spc="2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2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vivências</a:t>
                      </a:r>
                      <a:r>
                        <a:rPr dirty="0" sz="1000" spc="2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aprofundamento.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0960" indent="-228600">
                        <a:lnSpc>
                          <a:spcPct val="101699"/>
                        </a:lnSpc>
                        <a:buAutoNum type="arabicPeriod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diário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experiências,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deverão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(em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formatos)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acerca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experiências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artísticas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pedagógicas deste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58419" indent="-228600">
                        <a:lnSpc>
                          <a:spcPct val="101699"/>
                        </a:lnSpc>
                        <a:buAutoNum type="arabicPeriod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problematização central deste bimestre: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Afinal,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eu 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economia?.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discussão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relações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estabelecem entre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sua vida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cotidiana, caso seja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necessário, proponha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algumas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reflexões,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como: As atuais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mensais da sua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família</a:t>
                      </a:r>
                      <a:r>
                        <a:rPr dirty="0" sz="1000" spc="4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são as mesmas de alguns anos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atrás?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família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consegue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fazer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renda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mensal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todos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todas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trabalham?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trabalhadores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trabalhadoras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sua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família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têm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carteira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assinada?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não,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têm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plano de saúde?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977900" marR="60325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 momento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mediar 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reflexões, orientando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própria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compreensão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3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“eu”,</a:t>
                      </a:r>
                      <a:r>
                        <a:rPr dirty="0" sz="1000" spc="-3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 sentido de que não se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trata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exclusivamente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perspectiva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individualista,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mas, sim,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contextos,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comunidades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famílias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44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0649" y="465435"/>
            <a:ext cx="5652135" cy="9313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>
              <a:latin typeface="Calibri"/>
              <a:cs typeface="Calibri"/>
            </a:endParaRPr>
          </a:p>
          <a:p>
            <a:pPr algn="just" marL="241300" marR="78740" indent="-228600">
              <a:lnSpc>
                <a:spcPct val="101699"/>
              </a:lnSpc>
              <a:spcBef>
                <a:spcPts val="5"/>
              </a:spcBef>
              <a:buAutoNum type="arabicPeriod" startAt="4"/>
              <a:tabLst>
                <a:tab pos="241300" algn="l"/>
              </a:tabLst>
            </a:pPr>
            <a:r>
              <a:rPr dirty="0" sz="1000" spc="-20">
                <a:solidFill>
                  <a:srgbClr val="424242"/>
                </a:solidFill>
                <a:latin typeface="Calibri"/>
                <a:cs typeface="Calibri"/>
              </a:rPr>
              <a:t>Convidar,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inicialmente,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para refletir sobre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 são 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eles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constroem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orçamento doméstico, inflação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direitos trabalhos,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sua vida cotidiana. Em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seguida, pedir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eles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grupo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cheguem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resposta,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seguida,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cada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grupo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suas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respostas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outros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grupos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classe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construa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coletivamente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quais são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compreendidas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estruturantes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pela turma.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4"/>
            </a:pPr>
            <a:endParaRPr sz="800">
              <a:latin typeface="Calibri"/>
              <a:cs typeface="Calibri"/>
            </a:endParaRPr>
          </a:p>
          <a:p>
            <a:pPr algn="just" marL="241300" marR="78740" indent="-228600">
              <a:lnSpc>
                <a:spcPct val="101699"/>
              </a:lnSpc>
              <a:buAutoNum type="arabicPeriod" startAt="4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pesquisem em jornais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e/ou revistas, matérias e/ou reportagens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exemplifiquem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pontos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debatidos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anteriormente.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objetivo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montar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acervo da turma, 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diferentes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situações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abordagens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apontadas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pela turma.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4"/>
            </a:pPr>
            <a:endParaRPr sz="800">
              <a:latin typeface="Calibri"/>
              <a:cs typeface="Calibri"/>
            </a:endParaRPr>
          </a:p>
          <a:p>
            <a:pPr marL="793750" marR="85090">
              <a:lnSpc>
                <a:spcPct val="101699"/>
              </a:lnSpc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Professor(a),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caso você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sinta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necessidade de apoiar 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nessa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curadoria,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aqui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algumas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sugestões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 podem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utilizadas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exemplificar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proposta: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>
              <a:latin typeface="Calibri"/>
              <a:cs typeface="Calibri"/>
            </a:endParaRPr>
          </a:p>
          <a:p>
            <a:pPr lvl="1" marL="793750" marR="85090">
              <a:lnSpc>
                <a:spcPct val="101699"/>
              </a:lnSpc>
              <a:buFont typeface="Microsoft Sans Serif"/>
              <a:buChar char="▪"/>
              <a:tabLst>
                <a:tab pos="877569" algn="l"/>
              </a:tabLst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Mais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um</a:t>
            </a:r>
            <a:r>
              <a:rPr dirty="0" u="sng" sz="1000" spc="8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terço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das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famílias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relata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queda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da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renda</a:t>
            </a:r>
            <a:r>
              <a:rPr dirty="0" u="sng" sz="1000" spc="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mensal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no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primeiro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trimestre,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aponta 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pesquisa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G1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har char="▪"/>
            </a:pPr>
            <a:endParaRPr sz="800">
              <a:latin typeface="Calibri"/>
              <a:cs typeface="Calibri"/>
            </a:endParaRPr>
          </a:p>
          <a:p>
            <a:pPr lvl="1" marL="867410" indent="-74295">
              <a:lnSpc>
                <a:spcPct val="100000"/>
              </a:lnSpc>
              <a:buClr>
                <a:srgbClr val="424242"/>
              </a:buClr>
              <a:buFont typeface="Microsoft Sans Serif"/>
              <a:buChar char="▪"/>
              <a:tabLst>
                <a:tab pos="868044" algn="l"/>
              </a:tabLst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Mães são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responsáveis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pelo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orçamento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familiar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em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56%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dos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lares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brasileiros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| </a:t>
            </a:r>
            <a:r>
              <a:rPr dirty="0" u="sng" sz="1000" spc="-1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FABASA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har char="▪"/>
            </a:pPr>
            <a:endParaRPr sz="800">
              <a:latin typeface="Calibri"/>
              <a:cs typeface="Calibri"/>
            </a:endParaRPr>
          </a:p>
          <a:p>
            <a:pPr lvl="1" marL="895985" indent="-74295">
              <a:lnSpc>
                <a:spcPct val="100000"/>
              </a:lnSpc>
              <a:spcBef>
                <a:spcPts val="5"/>
              </a:spcBef>
              <a:buClr>
                <a:srgbClr val="424242"/>
              </a:buClr>
              <a:buFont typeface="Microsoft Sans Serif"/>
              <a:buChar char="▪"/>
              <a:tabLst>
                <a:tab pos="896619" algn="l"/>
              </a:tabLst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Gás consome 22%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do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orçamento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de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serviços básicos dos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mais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pobres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Folha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de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S.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Paulo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har char="▪"/>
            </a:pPr>
            <a:endParaRPr sz="800">
              <a:latin typeface="Calibri"/>
              <a:cs typeface="Calibri"/>
            </a:endParaRPr>
          </a:p>
          <a:p>
            <a:pPr lvl="1" marL="867410" indent="-74295">
              <a:lnSpc>
                <a:spcPct val="100000"/>
              </a:lnSpc>
              <a:buClr>
                <a:srgbClr val="424242"/>
              </a:buClr>
              <a:buFont typeface="Microsoft Sans Serif"/>
              <a:buChar char="▪"/>
              <a:tabLst>
                <a:tab pos="868044" algn="l"/>
              </a:tabLst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Minas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Gerais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tem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quatro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milhões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trabalhadores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na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informalidade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|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R7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har char="▪"/>
            </a:pPr>
            <a:endParaRPr sz="800">
              <a:latin typeface="Calibri"/>
              <a:cs typeface="Calibri"/>
            </a:endParaRPr>
          </a:p>
          <a:p>
            <a:pPr lvl="1" marL="793750" marR="83185">
              <a:lnSpc>
                <a:spcPct val="101800"/>
              </a:lnSpc>
              <a:buClr>
                <a:srgbClr val="424242"/>
              </a:buClr>
              <a:buFont typeface="Microsoft Sans Serif"/>
              <a:buChar char="▪"/>
              <a:tabLst>
                <a:tab pos="877569" algn="l"/>
              </a:tabLst>
            </a:pPr>
            <a:r>
              <a:rPr dirty="0" u="sng" sz="1000" spc="-1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Trabalho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informal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ou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autônomo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cresce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chega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34%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em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Minas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Simon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Nascimento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 </a:t>
            </a:r>
            <a:r>
              <a:rPr dirty="0" sz="1000" spc="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2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Tempo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har char="▪"/>
            </a:pPr>
            <a:endParaRPr sz="800">
              <a:latin typeface="Calibri"/>
              <a:cs typeface="Calibri"/>
            </a:endParaRPr>
          </a:p>
          <a:p>
            <a:pPr lvl="1" marL="793750" marR="83820">
              <a:lnSpc>
                <a:spcPct val="101699"/>
              </a:lnSpc>
              <a:spcBef>
                <a:spcPts val="5"/>
              </a:spcBef>
              <a:buClr>
                <a:srgbClr val="424242"/>
              </a:buClr>
              <a:buFont typeface="Microsoft Sans Serif"/>
              <a:buChar char="▪"/>
              <a:tabLst>
                <a:tab pos="887094" algn="l"/>
              </a:tabLst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Maior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queda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do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desemprego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no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interior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Minas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Gerais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é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da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região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Diário</a:t>
            </a:r>
            <a:r>
              <a:rPr dirty="0" u="sng" sz="1000" spc="7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do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Aço</a:t>
            </a:r>
            <a:r>
              <a:rPr dirty="0" u="sng" sz="1000" spc="7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Microsoft Sans Serif"/>
                <a:cs typeface="Microsoft Sans Serif"/>
              </a:rPr>
              <a:t>▪ </a:t>
            </a:r>
            <a:r>
              <a:rPr dirty="0" sz="1000" spc="5">
                <a:solidFill>
                  <a:srgbClr val="1154CC"/>
                </a:solidFill>
                <a:latin typeface="Microsoft Sans Serif"/>
                <a:cs typeface="Microsoft Sans Serif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Queda na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produção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de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alimentos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afetou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resultado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de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8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dos 12 locais, diz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IBGE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Uo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l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har char="▪"/>
            </a:pPr>
            <a:endParaRPr sz="800">
              <a:latin typeface="Calibri"/>
              <a:cs typeface="Calibri"/>
            </a:endParaRPr>
          </a:p>
          <a:p>
            <a:pPr lvl="1" marL="793750" marR="79375">
              <a:lnSpc>
                <a:spcPct val="101699"/>
              </a:lnSpc>
              <a:buClr>
                <a:srgbClr val="424242"/>
              </a:buClr>
              <a:buFont typeface="Microsoft Sans Serif"/>
              <a:buChar char="▪"/>
              <a:tabLst>
                <a:tab pos="896619" algn="l"/>
              </a:tabLst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Em</a:t>
            </a:r>
            <a:r>
              <a:rPr dirty="0" u="sng" sz="1000" spc="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BH,</a:t>
            </a:r>
            <a:r>
              <a:rPr dirty="0" u="sng" sz="1000" spc="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compra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com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R$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100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que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preenchia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carrinho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agora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cabe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em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cestinha</a:t>
            </a:r>
            <a:r>
              <a:rPr dirty="0" u="sng" sz="1000" spc="1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15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Gabriel </a:t>
            </a:r>
            <a:r>
              <a:rPr dirty="0" sz="1000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Ronan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2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Tempo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har char="▪"/>
            </a:pPr>
            <a:endParaRPr sz="800">
              <a:latin typeface="Calibri"/>
              <a:cs typeface="Calibri"/>
            </a:endParaRPr>
          </a:p>
          <a:p>
            <a:pPr algn="just" marL="241300" marR="79375" indent="-228600">
              <a:lnSpc>
                <a:spcPct val="101699"/>
              </a:lnSpc>
              <a:buAutoNum type="arabicPeriod" startAt="6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o </a:t>
            </a:r>
            <a:r>
              <a:rPr dirty="0" sz="1000" spc="-25">
                <a:solidFill>
                  <a:srgbClr val="424242"/>
                </a:solidFill>
                <a:latin typeface="Calibri"/>
                <a:cs typeface="Calibri"/>
              </a:rPr>
              <a:t>Teatro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Oprimidos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são os jogos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teatrais, compostos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dois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princípios: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regras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liberdade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(as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regras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representam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sociedade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suas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regras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estruturantes;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liberdade representa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criatividade,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repertório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vivências pessoais).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importante garantir neste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base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desta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proposta,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ou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seja,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quanto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suas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vivências,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conhecimentos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prévios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escolares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não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escolares,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experiências,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sonhos, desejos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etc.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compõem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estrutura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desta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perspectiva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teatro.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6"/>
            </a:pPr>
            <a:endParaRPr sz="800">
              <a:latin typeface="Calibri"/>
              <a:cs typeface="Calibri"/>
            </a:endParaRPr>
          </a:p>
          <a:p>
            <a:pPr algn="just" marL="241300" marR="83185" indent="-228600">
              <a:lnSpc>
                <a:spcPct val="101699"/>
              </a:lnSpc>
              <a:buAutoNum type="arabicPeriod" startAt="6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Convidar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organizarem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grupos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cada 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interprete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cena,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maneira espontânea,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sem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roteiro,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partir do </a:t>
            </a:r>
            <a:r>
              <a:rPr dirty="0" sz="1000" spc="-25">
                <a:solidFill>
                  <a:srgbClr val="424242"/>
                </a:solidFill>
                <a:latin typeface="Calibri"/>
                <a:cs typeface="Calibri"/>
              </a:rPr>
              <a:t>Teatro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Imagem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(técnica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 spc="-25">
                <a:solidFill>
                  <a:srgbClr val="424242"/>
                </a:solidFill>
                <a:latin typeface="Calibri"/>
                <a:cs typeface="Calibri"/>
              </a:rPr>
              <a:t>Teatro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Oprimidos- aqui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interessante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vídeo:</a:t>
            </a:r>
            <a:r>
              <a:rPr dirty="0" sz="1000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https://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  <a:hlinkClick r:id="rId2"/>
              </a:rPr>
              <a:t>www.youtube.com/watch?v=b5aMlBahAf0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  <a:hlinkClick r:id="rId2"/>
              </a:rPr>
              <a:t>)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 eles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elas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apontaram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 início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6"/>
            </a:pPr>
            <a:endParaRPr sz="800">
              <a:latin typeface="Calibri"/>
              <a:cs typeface="Calibri"/>
            </a:endParaRPr>
          </a:p>
          <a:p>
            <a:pPr algn="just" marL="241300" marR="85725" indent="-228600">
              <a:lnSpc>
                <a:spcPct val="101699"/>
              </a:lnSpc>
              <a:spcBef>
                <a:spcPts val="5"/>
              </a:spcBef>
              <a:buAutoNum type="arabicPeriod" startAt="6"/>
              <a:tabLst>
                <a:tab pos="24130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roda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troca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percepções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convidar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refletirem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experiências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surgiram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interpretações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solicitar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eles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pontos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 diário. 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seguintes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perguntas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podem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nortear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debate: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424242"/>
              </a:buClr>
              <a:buFont typeface="Calibri"/>
              <a:buAutoNum type="arabicPeriod" startAt="6"/>
            </a:pPr>
            <a:endParaRPr sz="800">
              <a:latin typeface="Calibri"/>
              <a:cs typeface="Calibri"/>
            </a:endParaRPr>
          </a:p>
          <a:p>
            <a:pPr marL="793750">
              <a:lnSpc>
                <a:spcPct val="100000"/>
              </a:lnSpc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Como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eu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percebo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economia na minha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vida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 meu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bairro?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Calibri"/>
              <a:cs typeface="Calibri"/>
            </a:endParaRPr>
          </a:p>
          <a:p>
            <a:pPr marL="793750">
              <a:lnSpc>
                <a:spcPct val="100000"/>
              </a:lnSpc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 aspectos vivenciados nas cenas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dialogam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minha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realidade?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quê?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>
              <a:latin typeface="Calibri"/>
              <a:cs typeface="Calibri"/>
            </a:endParaRPr>
          </a:p>
          <a:p>
            <a:pPr marL="793750" marR="83185">
              <a:lnSpc>
                <a:spcPct val="101699"/>
              </a:lnSpc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cenas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apresentaram</a:t>
            </a:r>
            <a:r>
              <a:rPr dirty="0" sz="10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outros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conhecimentos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realidades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até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então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desconhecidos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relação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à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economia?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>
              <a:latin typeface="Calibri"/>
              <a:cs typeface="Calibri"/>
            </a:endParaRPr>
          </a:p>
          <a:p>
            <a:pPr algn="just" marL="241300" marR="80010" indent="-228600">
              <a:lnSpc>
                <a:spcPct val="101699"/>
              </a:lnSpc>
              <a:buAutoNum type="arabicPeriod" startAt="9"/>
              <a:tabLst>
                <a:tab pos="241300" algn="l"/>
              </a:tabLst>
            </a:pP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partir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experiências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apontadas,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desenvolver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mapa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conceitual,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abordando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conceitos-chaves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bimestre: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orçamento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(promover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também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abordagem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orçamento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doméstico),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inflação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direitos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trabalhistas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(aqui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podem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interessantes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leituras: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Novíssimo </a:t>
            </a:r>
            <a:r>
              <a:rPr dirty="0" sz="1000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dicionário de economia</a:t>
            </a:r>
            <a:r>
              <a:rPr dirty="0" sz="1000" spc="-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Desenhando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nova morfologia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do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trabalho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no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Brasil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Ricardo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Antunes 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| </a:t>
            </a:r>
            <a:r>
              <a:rPr dirty="0" sz="1000" spc="5">
                <a:solidFill>
                  <a:srgbClr val="1154CC"/>
                </a:solid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Scielo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),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apresentando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como esses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são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compreendidos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área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Ciências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Humanas</a:t>
            </a:r>
            <a:r>
              <a:rPr dirty="0" sz="10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2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Sociais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Aplicadas.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Neste</a:t>
            </a:r>
            <a:r>
              <a:rPr dirty="0" sz="1000" spc="1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momento,</a:t>
            </a:r>
            <a:r>
              <a:rPr dirty="0" sz="1000" spc="1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interessante</a:t>
            </a:r>
            <a:r>
              <a:rPr dirty="0" sz="1000" spc="1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convidar</a:t>
            </a:r>
            <a:r>
              <a:rPr dirty="0" sz="1000" spc="1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1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3300" y="901713"/>
            <a:ext cx="5842000" cy="8890000"/>
          </a:xfrm>
          <a:custGeom>
            <a:avLst/>
            <a:gdLst/>
            <a:ahLst/>
            <a:cxnLst/>
            <a:rect l="l" t="t" r="r" b="b"/>
            <a:pathLst>
              <a:path w="5842000" h="8890000">
                <a:moveTo>
                  <a:pt x="12699" y="0"/>
                </a:moveTo>
                <a:lnTo>
                  <a:pt x="12699" y="8890000"/>
                </a:lnTo>
              </a:path>
              <a:path w="5842000" h="8890000">
                <a:moveTo>
                  <a:pt x="5829300" y="0"/>
                </a:moveTo>
                <a:lnTo>
                  <a:pt x="5829300" y="8890000"/>
                </a:lnTo>
              </a:path>
              <a:path w="5842000" h="8890000">
                <a:moveTo>
                  <a:pt x="0" y="12699"/>
                </a:moveTo>
                <a:lnTo>
                  <a:pt x="5841999" y="12699"/>
                </a:lnTo>
              </a:path>
              <a:path w="5842000" h="8890000">
                <a:moveTo>
                  <a:pt x="0" y="8877299"/>
                </a:moveTo>
                <a:lnTo>
                  <a:pt x="5841999" y="8877299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901713"/>
          <a:ext cx="5854700" cy="8623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6600"/>
              </a:tblGrid>
              <a:tr h="4965700">
                <a:tc>
                  <a:txBody>
                    <a:bodyPr/>
                    <a:lstStyle/>
                    <a:p>
                      <a:pPr algn="just" marL="425450" marR="59055">
                        <a:lnSpc>
                          <a:spcPts val="1220"/>
                        </a:lnSpc>
                        <a:spcBef>
                          <a:spcPts val="3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complementarem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mapa conceitual,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acordo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aprendizagens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vivenciadas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Matemática,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permitindo que 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abordagens,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compreensões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aprendizagens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integrem.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19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 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rotina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pensamento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(saiba mais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assunto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em: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Avaliação:</a:t>
                      </a:r>
                      <a:r>
                        <a:rPr dirty="0" u="sng" sz="1000" spc="8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u="sng" sz="1000" spc="7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rotinas</a:t>
                      </a:r>
                      <a:r>
                        <a:rPr dirty="0" u="sng" sz="1000" spc="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pensamento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| </a:t>
                      </a:r>
                      <a:r>
                        <a:rPr dirty="0" u="sng" sz="1000" spc="-1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Tríade</a:t>
                      </a:r>
                      <a:r>
                        <a:rPr dirty="0" sz="1000" spc="5">
                          <a:solidFill>
                            <a:srgbClr val="1154C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Aprendizagens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Visíveis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u="sng" sz="1000" spc="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Rotinas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Pensamento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425450" marR="59055">
                        <a:lnSpc>
                          <a:spcPts val="1220"/>
                        </a:lnSpc>
                        <a:spcBef>
                          <a:spcPts val="5"/>
                        </a:spcBef>
                      </a:pP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-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com Júlia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Andrade 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|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Sala de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Professor </a:t>
                      </a:r>
                      <a:r>
                        <a:rPr dirty="0" u="sng" sz="100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| </a:t>
                      </a:r>
                      <a:r>
                        <a:rPr dirty="0" u="sng" sz="1000" spc="-5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Spotify)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, com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questões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como: Como as ideias que você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entrou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contato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conectam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 ideias que você já tinha? Como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seu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pensamento foi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ampliado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conteúdos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você vivenciou?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 você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conecta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seus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conhecimentos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áreas?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just" marL="425450" marR="59055" indent="-228600">
                        <a:lnSpc>
                          <a:spcPct val="101699"/>
                        </a:lnSpc>
                        <a:buAutoNum type="arabicPeriod" startAt="10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coletivamente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no</a:t>
                      </a:r>
                      <a:r>
                        <a:rPr dirty="0" sz="1000" spc="2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Glossário</a:t>
                      </a:r>
                      <a:r>
                        <a:rPr dirty="0" sz="1000" spc="2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Crítico</a:t>
                      </a:r>
                      <a:r>
                        <a:rPr dirty="0" sz="1000" spc="2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“Economiquês”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trabalhados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até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momento.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Incentive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fazer</a:t>
                      </a:r>
                      <a:r>
                        <a:rPr dirty="0" sz="1000" spc="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esse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 criativa, usando,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por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exemplo,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HQ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dialoguem com as vivências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teatro.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Alguns possíveis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conceitos: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inflação,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poder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aquisitivo/compra,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juros,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orçamento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etc.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10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0325" indent="-228600">
                        <a:lnSpc>
                          <a:spcPct val="101699"/>
                        </a:lnSpc>
                        <a:spcBef>
                          <a:spcPts val="5"/>
                        </a:spcBef>
                        <a:buAutoNum type="arabicPeriod" startAt="10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Organizar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novos grupos,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sortear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cada grupo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matéria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reportagem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acervo da turma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 os grupos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interpretem,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partir do 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Teatro</a:t>
                      </a:r>
                      <a:r>
                        <a:rPr dirty="0" sz="1000" spc="1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Jornal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(técnica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Teatro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Oprimidos- aqui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vídeo: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https://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www.youtube.com/watch?v=HeI7ss7TH60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  <a:hlinkClick r:id="rId2"/>
                        </a:rPr>
                        <a:t>),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realidade retratada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nestas matérias.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10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0325" indent="-228600">
                        <a:lnSpc>
                          <a:spcPct val="101699"/>
                        </a:lnSpc>
                        <a:buAutoNum type="arabicPeriod" startAt="10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Organizar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novos grupos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os grupos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interpretem,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partir do 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Teatro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Arco-Íris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Desejos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(técnica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Teatro</a:t>
                      </a: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Oprimidos-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aqui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vídeo: </a:t>
                      </a:r>
                      <a:r>
                        <a:rPr dirty="0" sz="1000">
                          <a:solidFill>
                            <a:srgbClr val="1154C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https://youtu.be/a8R0RDeSgRc?t=193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),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pontos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discutidos 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roda anteriormente. Garantir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coloquem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cena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foi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apontado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desejo,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caminho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possível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realidade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principalmente,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final 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gostariam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aquelas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realidades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(das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matérias)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tivessem.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10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58419" indent="-228600">
                        <a:lnSpc>
                          <a:spcPct val="101699"/>
                        </a:lnSpc>
                        <a:buAutoNum type="arabicPeriod" startAt="10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partilharem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experiências anotadas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 diário e, com base nelas, o(a)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professor(a)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deve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construir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falas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8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sínteses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teórico-conceituais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relação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vida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cotidiana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eventualmente,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ainda não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tenham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alcançadas,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10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lvl="1" marL="1082675" indent="-257810">
                        <a:lnSpc>
                          <a:spcPct val="100000"/>
                        </a:lnSpc>
                        <a:buChar char="-"/>
                        <a:tabLst>
                          <a:tab pos="1082675" algn="l"/>
                          <a:tab pos="1083310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compreensão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orçamento,</a:t>
                      </a:r>
                      <a:r>
                        <a:rPr dirty="0" sz="1000" spc="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inflação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direitos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trabalhistas;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10541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-"/>
                        <a:tabLst>
                          <a:tab pos="1054100" algn="l"/>
                          <a:tab pos="1054735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construção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vida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cotidiana 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famílias;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1054100" indent="-229235">
                        <a:lnSpc>
                          <a:spcPct val="100000"/>
                        </a:lnSpc>
                        <a:spcBef>
                          <a:spcPts val="25"/>
                        </a:spcBef>
                        <a:buChar char="-"/>
                        <a:tabLst>
                          <a:tab pos="1054100" algn="l"/>
                          <a:tab pos="1054735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economia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direitos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trabalhistas.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399">
                <a:tc>
                  <a:txBody>
                    <a:bodyPr/>
                    <a:lstStyle/>
                    <a:p>
                      <a:pPr algn="ctr" marL="17843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Propostas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3352800">
                <a:tc>
                  <a:txBody>
                    <a:bodyPr/>
                    <a:lstStyle/>
                    <a:p>
                      <a:pPr algn="just" marL="63500" marR="59690" indent="457200">
                        <a:lnSpc>
                          <a:spcPct val="117000"/>
                        </a:lnSpc>
                        <a:spcBef>
                          <a:spcPts val="860"/>
                        </a:spcBef>
                      </a:pP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garantir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avaliativo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pautado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evidências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aprendizagens,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acompanhamento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diários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experiências.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Neles, 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desenvolverão sínteses teóricas, relações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conceituais,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temáticas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processuais, utilizando diferentes formas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 seja,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estarão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um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contínuo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metacognição.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2865" indent="457200">
                        <a:lnSpc>
                          <a:spcPct val="117000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roteiro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acompanhamento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partilha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você pode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construir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instrumento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partir 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primeiras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referências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coletadas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 início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utilizá-lo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 apoio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acompanhar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durante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59055" indent="457200">
                        <a:lnSpc>
                          <a:spcPct val="117000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Considere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aos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autoavaliação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encenada,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seja,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proponha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através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cena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livre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eles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suas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autoavaliações,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vez,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 já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terá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compreendido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vivenciado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potência desta abordagem teatral.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cenas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acompanhar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possíveis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evidências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utilize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algumas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perguntas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norteadoras,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06425" marR="62230" indent="-104775">
                        <a:lnSpc>
                          <a:spcPct val="117000"/>
                        </a:lnSpc>
                        <a:buFont typeface="Arial"/>
                        <a:buChar char="●"/>
                        <a:tabLst>
                          <a:tab pos="607060" algn="l"/>
                        </a:tabLst>
                      </a:pP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15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 spc="15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15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15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15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15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foram</a:t>
                      </a:r>
                      <a:r>
                        <a:rPr dirty="0" sz="1000" spc="15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trazendo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durante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interpretação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dialoga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tema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deste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bimestre: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eu com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economia?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06425" indent="-105410">
                        <a:lnSpc>
                          <a:spcPct val="100000"/>
                        </a:lnSpc>
                        <a:spcBef>
                          <a:spcPts val="204"/>
                        </a:spcBef>
                        <a:buFont typeface="Arial"/>
                        <a:buChar char="●"/>
                        <a:tabLst>
                          <a:tab pos="607060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Quais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objetos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conhecimento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foram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aparecendo</a:t>
                      </a:r>
                      <a:r>
                        <a:rPr dirty="0" sz="1000" spc="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interpretações?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06425" indent="-105410">
                        <a:lnSpc>
                          <a:spcPct val="100000"/>
                        </a:lnSpc>
                        <a:spcBef>
                          <a:spcPts val="204"/>
                        </a:spcBef>
                        <a:buFont typeface="Arial"/>
                        <a:buChar char="●"/>
                        <a:tabLst>
                          <a:tab pos="607060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Quais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foram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relações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apresentadas?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3500" marR="65405" indent="457200">
                        <a:lnSpc>
                          <a:spcPct val="117000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último,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possível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também,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seus diários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reflexão </a:t>
                      </a:r>
                      <a:r>
                        <a:rPr dirty="0" sz="1000" spc="-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acerca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seguinte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questionamento: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mais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eu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sei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situações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relatadas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nos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textos</a:t>
                      </a:r>
                      <a:r>
                        <a:rPr dirty="0" sz="1000" spc="8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jornalísticos?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92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46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914413"/>
            <a:ext cx="5816600" cy="36830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Há</a:t>
            </a:r>
            <a:r>
              <a:rPr dirty="0" sz="1000" spc="1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outras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explicações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história,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política,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economia</a:t>
            </a:r>
            <a:r>
              <a:rPr dirty="0" sz="1000" spc="2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spc="1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não</a:t>
            </a:r>
            <a:r>
              <a:rPr dirty="0" sz="1000" spc="1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estão</a:t>
            </a:r>
            <a:r>
              <a:rPr dirty="0" sz="1000" spc="1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nas</a:t>
            </a:r>
            <a:r>
              <a:rPr dirty="0" sz="1000" spc="1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informações</a:t>
            </a:r>
            <a:r>
              <a:rPr dirty="0" sz="1000" spc="1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dadas?.</a:t>
            </a:r>
            <a:r>
              <a:rPr dirty="0" sz="1000" spc="1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Esse</a:t>
            </a:r>
            <a:endParaRPr sz="10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204"/>
              </a:spcBef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utilizado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potente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ferramenta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avaliar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aprendizagens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299" y="8212725"/>
            <a:ext cx="5782945" cy="1372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3º</a:t>
            </a:r>
            <a:r>
              <a:rPr dirty="0" sz="1200" spc="-10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Bimestre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-</a:t>
            </a:r>
            <a:r>
              <a:rPr dirty="0" sz="1200" spc="265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A</a:t>
            </a:r>
            <a:r>
              <a:rPr dirty="0" sz="1200" spc="-10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economia explica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o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Brasil?</a:t>
            </a:r>
            <a:endParaRPr sz="1200">
              <a:latin typeface="Calibri"/>
              <a:cs typeface="Calibri"/>
            </a:endParaRPr>
          </a:p>
          <a:p>
            <a:pPr algn="just" marL="12700" marR="5080" indent="180975">
              <a:lnSpc>
                <a:spcPct val="155200"/>
              </a:lnSpc>
              <a:spcBef>
                <a:spcPts val="229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terceiro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bimestre,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foco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componente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compreender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caminhos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 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economia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nos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oferece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explicar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Brasil</a:t>
            </a:r>
            <a:r>
              <a:rPr dirty="0" sz="1200" spc="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contemporâneo,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através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análise</a:t>
            </a:r>
            <a:r>
              <a:rPr dirty="0" sz="1200" spc="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setores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produtivos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eles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fazem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parte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realidade econômica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juventudes.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proposta central deste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bimestre</a:t>
            </a:r>
            <a:r>
              <a:rPr dirty="0" sz="12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</a:t>
            </a:r>
            <a:r>
              <a:rPr dirty="0" sz="12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2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desenvolvimento</a:t>
            </a:r>
            <a:r>
              <a:rPr dirty="0" sz="12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2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</a:t>
            </a:r>
            <a:r>
              <a:rPr dirty="0" sz="12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projeto</a:t>
            </a:r>
            <a:r>
              <a:rPr dirty="0" sz="12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2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pesquisa,</a:t>
            </a:r>
            <a:r>
              <a:rPr dirty="0" sz="12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onde</a:t>
            </a:r>
            <a:r>
              <a:rPr dirty="0" sz="12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as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estudantes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poderão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2603486"/>
          <a:ext cx="5867400" cy="706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29300"/>
              </a:tblGrid>
              <a:tr h="558800">
                <a:tc>
                  <a:txBody>
                    <a:bodyPr/>
                    <a:lstStyle/>
                    <a:p>
                      <a:pPr algn="ctr" marL="17526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3º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Bimestre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26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Humanidades </a:t>
                      </a:r>
                      <a:r>
                        <a:rPr dirty="0" sz="12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economia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trabalho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752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</a:t>
                      </a:r>
                      <a:r>
                        <a:rPr dirty="0" sz="1200" spc="-1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explica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Brasil?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1079499"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Sugestão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subtemas: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setores produtivos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Primeiro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setor: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agronegócio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mineração;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Segundo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setor: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indústria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brasileira;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Terceiro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Setor: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comércio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serviços.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81089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dos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Associadas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Competências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Gerais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BNCC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2044699">
                <a:tc>
                  <a:txBody>
                    <a:bodyPr/>
                    <a:lstStyle/>
                    <a:p>
                      <a:pPr algn="just" marL="2203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2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Investigação</a:t>
                      </a:r>
                      <a:r>
                        <a:rPr dirty="0" sz="1000" spc="-2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Científica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7945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(EMIFCG01)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Identificar, selecionar,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 dados,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fatos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evidências com curiosidade,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atenção,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criticidade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ética,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inclusive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utilizando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apoio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tecnologias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digitais.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6040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(EMIFCG03) Utilizar informações, conhecimentos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ideias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resultantes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investigações científicas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criar ou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soluções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diversos.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17989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Mediação 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4769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(EMIFCG07)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Reconhecer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questões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sociais,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incorporando valores importantes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assegurem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tomada de decisões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conscientes,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consequentes,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colaborativas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responsáveis.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5405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(EMIFCG09)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Participar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ativamente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proposição,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implementação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solução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ambientais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 nível 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corresponsabilizando-se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pela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ações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voltados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 bem comum.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76771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Específicas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Associadas aos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Estruturantes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946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2654299">
                <a:tc>
                  <a:txBody>
                    <a:bodyPr/>
                    <a:lstStyle/>
                    <a:p>
                      <a:pPr algn="just" marL="22034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Investigação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Científica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2230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(EMIFCHS01)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situações-problema envolvendo 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filosófica,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política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âmbito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disponíveis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mídias.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2230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(EMIFCHS03) Selecionar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sistematizar,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base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estudos 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(bibliográfica, exploratória,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campo, experimental etc.)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 confiáveis, informações sobre 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filosófica,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política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âmbito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identificando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diversos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pontos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vista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posicionando-se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mediante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argumentação,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cuidado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utilizados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pesquisa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buscando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conclusões 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uso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mídias.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17989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Mediação 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4135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(EMIFCHS07)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explicar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situações em 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ocorram conflitos,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desequilíbrios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ameaças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diversidade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modos de vida, às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identidades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meio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ambiente,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âmbito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com base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fenômenos relacionados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 Ciências Humanas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Aplicadas.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5405">
                        <a:lnSpc>
                          <a:spcPct val="101800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(EMIFCHS08)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Selecionar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mobilizar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intencionalmente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conhecimentos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Ciências Humanas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Aplicadas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ações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individuais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067299" y="465435"/>
            <a:ext cx="5785485" cy="176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Calibri"/>
              <a:cs typeface="Calibri"/>
            </a:endParaRPr>
          </a:p>
          <a:p>
            <a:pPr algn="just" marL="12700" marR="5715">
              <a:lnSpc>
                <a:spcPct val="155200"/>
              </a:lnSpc>
            </a:pP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aprofundar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seus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repertórios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partir 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temáticas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dialogam com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seus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interesses.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Esse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instrumento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permitirá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protagonizem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momentos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discussões e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posicionamentos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críticos,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pautados(as)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em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dados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econômicos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estão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agenda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contemporânea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vivenciem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a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experiência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produção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projeto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pesquisa em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Ciências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Humanas e Sociais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Aplicadas.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48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901713"/>
          <a:ext cx="5867400" cy="889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29300"/>
              </a:tblGrid>
              <a:tr h="482600">
                <a:tc>
                  <a:txBody>
                    <a:bodyPr/>
                    <a:lstStyle/>
                    <a:p>
                      <a:pPr marL="63500" marR="69215">
                        <a:lnSpc>
                          <a:spcPts val="1220"/>
                        </a:lnSpc>
                        <a:spcBef>
                          <a:spcPts val="3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 âmbito 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baseadas no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respeito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às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diferenças,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escuta,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empatia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responsabilidade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socioambiental.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 marL="17526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Estratégias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Ensino 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096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8013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just" marL="425450" marR="62865" indent="-228600">
                        <a:lnSpc>
                          <a:spcPct val="101699"/>
                        </a:lnSpc>
                        <a:buAutoNum type="arabicPeriod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bimestre: elaboração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científica.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Abrir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debate 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planejamento coletivo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percurso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 convidando-os(as)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colaborar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definição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prazos, fluxos, estratégias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instrumentos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respectivas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expectativas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vivências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aprofundamento.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2230" indent="-228600">
                        <a:lnSpc>
                          <a:spcPct val="101699"/>
                        </a:lnSpc>
                        <a:buAutoNum type="arabicPeriod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problemática central deste bimestre: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explica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Brasil?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produzam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“tempestade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ideias”,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resgatar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ampliar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conhecimentos sobre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setores produtivos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economia. Caso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tenha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dificuldades em iniciar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levantamento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ideias,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algumas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chaves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reflexão,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Quais são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características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fundamentais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Quais as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características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setores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território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brasileiro?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Qual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 predominante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 nossa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região?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qual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maior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parte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familiares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trabalha?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Há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concentrações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capital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229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produção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nos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setores?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520700" marR="63500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coletivamente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lossário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Crítico</a:t>
                      </a:r>
                      <a:r>
                        <a:rPr dirty="0" sz="1000" spc="22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“Economiquês”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vivenciados,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incentive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esse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seja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criativo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interesses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 turma.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4135" indent="-228600">
                        <a:lnSpc>
                          <a:spcPct val="101699"/>
                        </a:lnSpc>
                        <a:buAutoNum type="arabicPeriod" startAt="3"/>
                        <a:tabLst>
                          <a:tab pos="426084" algn="l"/>
                        </a:tabLst>
                      </a:pP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auxiliar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compreensão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proposta, apresente também,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estrutura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através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modelo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vocês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possam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discutir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todos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sugestão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modelo: </a:t>
                      </a:r>
                      <a:r>
                        <a:rPr dirty="0" sz="1000">
                          <a:solidFill>
                            <a:srgbClr val="1154C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https://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www.ufmg.br/proex/cpinfo/educacao/docs/06a.pdf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  <a:hlinkClick r:id="rId2"/>
                        </a:rPr>
                        <a:t>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3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25450" marR="63500" indent="-228600">
                        <a:lnSpc>
                          <a:spcPct val="101800"/>
                        </a:lnSpc>
                        <a:buAutoNum type="arabicPeriod" startAt="3"/>
                        <a:tabLst>
                          <a:tab pos="425450" algn="l"/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carga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horária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bimestre,</a:t>
                      </a:r>
                      <a:r>
                        <a:rPr dirty="0" sz="1000" spc="15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pondere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estrutura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será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desenvolvida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pesquisa,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sugestão,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indicamos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seguintes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pontos: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Formulação</a:t>
                      </a:r>
                      <a:r>
                        <a:rPr dirty="0" sz="1000" spc="-2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5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Formulação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hipótese;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Seleção de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informações,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materiais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confiáveis;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Desenvolvimento:</a:t>
                      </a:r>
                      <a:r>
                        <a:rPr dirty="0" sz="1000" spc="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análise</a:t>
                      </a:r>
                      <a:r>
                        <a:rPr dirty="0" sz="1000" spc="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1000" spc="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dados</a:t>
                      </a:r>
                      <a:r>
                        <a:rPr dirty="0" sz="1000" spc="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interpretação</a:t>
                      </a:r>
                      <a:r>
                        <a:rPr dirty="0" sz="1000" spc="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1000" spc="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resultados</a:t>
                      </a:r>
                      <a:r>
                        <a:rPr dirty="0" sz="1000" spc="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encontrados;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lphaLcPeriod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Considerações</a:t>
                      </a:r>
                      <a:r>
                        <a:rPr dirty="0" sz="1000" spc="-4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finais.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lphaLcPeriod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4769" indent="-228600">
                        <a:lnSpc>
                          <a:spcPct val="101699"/>
                        </a:lnSpc>
                        <a:spcBef>
                          <a:spcPts val="5"/>
                        </a:spcBef>
                        <a:buAutoNum type="arabicPeriod" startAt="3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Resgatar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tempestade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ideias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chaves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reflexão apresentadas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pensar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quais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assuntos/temas relacionados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problemática central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possuem mais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interesse,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subtemas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3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4135" indent="-228600">
                        <a:lnSpc>
                          <a:spcPct val="101699"/>
                        </a:lnSpc>
                        <a:buAutoNum type="arabicPeriod" startAt="3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seus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interesses 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encontrem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dialoguem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si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trios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quartetos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trabalho.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cuidar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mediação, considerando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este mapeamento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exercício complexo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talvez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tenham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pouco mais de dificuldade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criar 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conexões.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3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3500" indent="-228600">
                        <a:lnSpc>
                          <a:spcPct val="101699"/>
                        </a:lnSpc>
                        <a:buAutoNum type="arabicPeriod" startAt="3"/>
                        <a:tabLst>
                          <a:tab pos="426084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Explicar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grupos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alguns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exemplos,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como: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produtivo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predomina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nordeste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estado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Minas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Gerais?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Quais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contradições entre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áreas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maior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concentração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riqueza produtiva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estado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Minas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Gerais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social?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 momento,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apresentar problemas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mais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amplos,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não condicionar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interesses, apresentando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apenas alguns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horizontes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possíveis.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ser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resgatar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modelo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abordado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anteriormente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ajudar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exemplificação.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3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4769" indent="-228600">
                        <a:lnSpc>
                          <a:spcPct val="101699"/>
                        </a:lnSpc>
                        <a:buAutoNum type="arabicPeriod" startAt="3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primeira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versão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pesquisa.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orientação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os grupos, ajudando-os na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delimitação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temas até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problema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pesquisa.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49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901713"/>
          <a:ext cx="5867400" cy="873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29300"/>
              </a:tblGrid>
              <a:tr h="7073899">
                <a:tc>
                  <a:txBody>
                    <a:bodyPr/>
                    <a:lstStyle/>
                    <a:p>
                      <a:pPr algn="just" marL="425450" marR="63500" indent="-228600">
                        <a:lnSpc>
                          <a:spcPts val="1220"/>
                        </a:lnSpc>
                        <a:spcBef>
                          <a:spcPts val="30"/>
                        </a:spcBef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os grupos, após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definição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pesquisa, 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roteiro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inicial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auxiliar nos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primeiros levantamentos bibliográficos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fontes.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objetivo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os grupos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encontrem informações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iniciais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pesquisa,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iniciar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hipótese.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9"/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just" marL="425450" marR="68580" indent="-228600">
                        <a:lnSpc>
                          <a:spcPct val="101699"/>
                        </a:lnSpc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hipótese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boas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técnicas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elaboração.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caráter investigativo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hipóteses, enquanto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tentativa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responder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pesquisa,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revisitada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longo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9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2230" indent="-228600">
                        <a:lnSpc>
                          <a:spcPct val="101699"/>
                        </a:lnSpc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turma, após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hipóteses,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algumas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chaves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reflexão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ajudar no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seleção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informações, materiais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 confiáveis.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possível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caminho,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através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seguinte reflexão: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bibliografia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minha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bibliografia?,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 seja,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proponha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mapeiem quais são 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referências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primeiras fontes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tiveram contato.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exercício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estudar referências bibliográficas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potente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caminho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ajudar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nesse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momento.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Seria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também,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universitários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estejam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envolvidos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temáticas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afins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unidade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pequenas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oficinas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 técnicas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levantamento bibliográfico,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seleção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criteriosa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 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curadoria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materiais. Apresentar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essa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diversidade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caminho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didático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etapa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9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3500" indent="-228600">
                        <a:lnSpc>
                          <a:spcPct val="101699"/>
                        </a:lnSpc>
                        <a:spcBef>
                          <a:spcPts val="5"/>
                        </a:spcBef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Orientar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acompanhar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</a:t>
                      </a:r>
                      <a:r>
                        <a:rPr dirty="0" sz="1000" spc="2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pesquisa.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roteiro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tarefas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metas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 grupos,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facilitando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organização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divisão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trabalho. Neste momento,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</a:t>
                      </a:r>
                      <a:r>
                        <a:rPr dirty="0" sz="1000" spc="-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criação de grupos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estudo, considerando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todas as pesquisas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mesma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problemática, desta forma,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possível que alguns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autores, autoras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obras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sejam de comum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interesse,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assim um grupo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estudo/leitura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estratégia.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Caso haja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desses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organizem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esses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revezando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liderança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encontros.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9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2865" indent="-228600">
                        <a:lnSpc>
                          <a:spcPct val="101699"/>
                        </a:lnSpc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Pactuar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os grupos quais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critérios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dessas pesquisas.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abrir espaço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turma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proponha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alguns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critérios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você,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professor(a),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alguns, como: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curadoria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pesquisa; seleção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referência coerentes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pesquisa;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estabelece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relações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teorias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etc.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9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7945" indent="-228600">
                        <a:lnSpc>
                          <a:spcPct val="101699"/>
                        </a:lnSpc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Promover,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caso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seja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possível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escola,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parada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outros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possam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leitura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crítica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contribuições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grupos, ampliando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repertórios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horizontes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análise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compreensão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9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3500" indent="-228600">
                        <a:lnSpc>
                          <a:spcPct val="101699"/>
                        </a:lnSpc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Viabilizar momentos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parada para apresentações prévias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pesquisas,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efetuando rodas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diálogo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troca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descobertas feitas sobre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setores produtivos,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procedimentos metodológicos,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dificuldades,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bibliografias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etc.,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vivenciam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experiência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pré-banca,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ou seja, 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treinamento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apresentação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 bancas.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 startAt="9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69215" indent="-228600">
                        <a:lnSpc>
                          <a:spcPct val="101699"/>
                        </a:lnSpc>
                        <a:buAutoNum type="arabicPeriod" startAt="9"/>
                        <a:tabLst>
                          <a:tab pos="426084" algn="l"/>
                        </a:tabLst>
                      </a:pPr>
                      <a:r>
                        <a:rPr dirty="0" sz="1000" spc="-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Promover,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final das pesquisas, bancas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projetos. 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os grupos escolham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escola, ou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convidados externos,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pesquisas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dialoguem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contribuições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 banca.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 momento,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 ser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 convidar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comunidade escolar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participar,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conhecer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prestigiar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 grupos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suas pesquisas.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 marL="175260">
                        <a:lnSpc>
                          <a:spcPct val="100000"/>
                        </a:lnSpc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Propostas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algn="just" marL="63500" marR="68580" indent="457200">
                        <a:lnSpc>
                          <a:spcPct val="117000"/>
                        </a:lnSpc>
                        <a:spcBef>
                          <a:spcPts val="860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O(a)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professor(a) poderá,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longo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bimestre, registrar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observações sobre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projetos,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pautadas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critérios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pactuados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5405" indent="457200">
                        <a:lnSpc>
                          <a:spcPct val="117000"/>
                        </a:lnSpc>
                      </a:pP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(EMIFCHS01)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(EMIFCHS07)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evidências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pesquisa, como: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dialoga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problemática central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subtemas propostos?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oferece,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fato,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questão,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pergunta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ou 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dúvida que pode ser pesquisada?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92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50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914413"/>
            <a:ext cx="5829300" cy="269240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wrap="square" lIns="0" tIns="635" rIns="0" bIns="0" rtlCol="0" vert="horz">
            <a:spAutoFit/>
          </a:bodyPr>
          <a:lstStyle/>
          <a:p>
            <a:pPr algn="just" marL="520700">
              <a:lnSpc>
                <a:spcPct val="100000"/>
              </a:lnSpc>
              <a:spcBef>
                <a:spcPts val="5"/>
              </a:spcBef>
            </a:pP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habilidades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(EMIFCHS03)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(EMIFCHS08),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construa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ficha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acompanhamento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pode</a:t>
            </a:r>
            <a:endParaRPr sz="1000">
              <a:latin typeface="Calibri"/>
              <a:cs typeface="Calibri"/>
            </a:endParaRPr>
          </a:p>
          <a:p>
            <a:pPr algn="just" marL="63500" marR="62865">
              <a:lnSpc>
                <a:spcPct val="117000"/>
              </a:lnSpc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preenchida coletivamente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os grupos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durante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desenvolvimento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pesquisas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mediação, considerando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aspectos, como: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 estabelecido conexões 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leituras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objeto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pesquisa? Como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sido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processo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levantamento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dados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curadoria?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 referenciado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teorias durante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pesquisa?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importante, neste momento, considerar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critérios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avaliação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pactuados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durante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turma.</a:t>
            </a:r>
            <a:endParaRPr sz="1000">
              <a:latin typeface="Calibri"/>
              <a:cs typeface="Calibri"/>
            </a:endParaRPr>
          </a:p>
          <a:p>
            <a:pPr algn="just" marL="520700">
              <a:lnSpc>
                <a:spcPct val="100000"/>
              </a:lnSpc>
              <a:spcBef>
                <a:spcPts val="204"/>
              </a:spcBef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</a:t>
            </a:r>
            <a:r>
              <a:rPr dirty="0" sz="1000" spc="2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aos</a:t>
            </a:r>
            <a:r>
              <a:rPr dirty="0" sz="1000" spc="4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459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</a:t>
            </a:r>
            <a:r>
              <a:rPr dirty="0" sz="1000" spc="459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autoavaliação</a:t>
            </a:r>
            <a:r>
              <a:rPr dirty="0" sz="1000" spc="4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orientada</a:t>
            </a:r>
            <a:r>
              <a:rPr dirty="0" sz="1000" spc="3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pautada</a:t>
            </a:r>
            <a:r>
              <a:rPr dirty="0" sz="1000" spc="3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</a:t>
            </a:r>
            <a:r>
              <a:rPr dirty="0" sz="1000" spc="3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exercício</a:t>
            </a:r>
            <a:r>
              <a:rPr dirty="0" sz="1000" spc="3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000" spc="3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metacognição.</a:t>
            </a:r>
            <a:endParaRPr sz="1000">
              <a:latin typeface="Calibri"/>
              <a:cs typeface="Calibri"/>
            </a:endParaRPr>
          </a:p>
          <a:p>
            <a:pPr algn="just" marL="63500">
              <a:lnSpc>
                <a:spcPct val="100000"/>
              </a:lnSpc>
              <a:spcBef>
                <a:spcPts val="204"/>
              </a:spcBef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Sugerimos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professor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construa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tabela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três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colunas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serem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preenchidas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estudantes:</a:t>
            </a:r>
            <a:endParaRPr sz="1000">
              <a:latin typeface="Calibri"/>
              <a:cs typeface="Calibri"/>
            </a:endParaRPr>
          </a:p>
          <a:p>
            <a:pPr marL="63500" marR="64769" indent="457200">
              <a:lnSpc>
                <a:spcPct val="117000"/>
              </a:lnSpc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Coluna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1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-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eu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sabia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ou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pensava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(nessa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coluna, 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colocariam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informações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já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tinham ou mesmo algum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pensamento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equivocado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tema);</a:t>
            </a:r>
            <a:endParaRPr sz="1000">
              <a:latin typeface="Calibri"/>
              <a:cs typeface="Calibri"/>
            </a:endParaRPr>
          </a:p>
          <a:p>
            <a:pPr marL="63500" marR="64769" indent="457200">
              <a:lnSpc>
                <a:spcPct val="117000"/>
              </a:lnSpc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Coluna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2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-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descobri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(nessa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coluna,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colocariam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informações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resultantes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sua pesquisa);</a:t>
            </a:r>
            <a:endParaRPr sz="1000">
              <a:latin typeface="Calibri"/>
              <a:cs typeface="Calibri"/>
            </a:endParaRPr>
          </a:p>
          <a:p>
            <a:pPr marL="63500" marR="64135" indent="457200">
              <a:lnSpc>
                <a:spcPct val="117000"/>
              </a:lnSpc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Coluna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3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-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gostaria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saber (nessa coluna, 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colocariam elementos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ainda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têm </a:t>
            </a:r>
            <a:r>
              <a:rPr dirty="0" sz="1000" spc="-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dúvida ou que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têm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interesse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aprofundar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em suas pesquisas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futuras).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299" y="7973756"/>
            <a:ext cx="5785485" cy="1656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4º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Bimestre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- 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Economia, </a:t>
            </a:r>
            <a:r>
              <a:rPr dirty="0" sz="1200" spc="-15" b="1">
                <a:solidFill>
                  <a:srgbClr val="202024"/>
                </a:solidFill>
                <a:latin typeface="Calibri"/>
                <a:cs typeface="Calibri"/>
              </a:rPr>
              <a:t>Trabalho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202024"/>
                </a:solidFill>
                <a:latin typeface="Calibri"/>
                <a:cs typeface="Calibri"/>
              </a:rPr>
              <a:t>e</a:t>
            </a:r>
            <a:r>
              <a:rPr dirty="0" sz="1200" spc="-5" b="1">
                <a:solidFill>
                  <a:srgbClr val="202024"/>
                </a:solidFill>
                <a:latin typeface="Calibri"/>
                <a:cs typeface="Calibri"/>
              </a:rPr>
              <a:t> Juventudes</a:t>
            </a:r>
            <a:endParaRPr sz="1200">
              <a:latin typeface="Calibri"/>
              <a:cs typeface="Calibri"/>
            </a:endParaRPr>
          </a:p>
          <a:p>
            <a:pPr algn="just" marL="12700" marR="5080" indent="180975">
              <a:lnSpc>
                <a:spcPct val="155200"/>
              </a:lnSpc>
              <a:spcBef>
                <a:spcPts val="229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quarto bimestre,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componente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investe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protagonismo criativo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dos e das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200" spc="-26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na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comunicação com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comunidade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escolar,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promovendo ações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divulgação científica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assuntos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centrais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atualidade, como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entre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trabalho,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desigualdades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inerentes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nessas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relações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através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território brasileiro.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Neste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bimestre,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proposta</a:t>
            </a:r>
            <a:r>
              <a:rPr dirty="0" sz="1200" spc="11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central</a:t>
            </a:r>
            <a:r>
              <a:rPr dirty="0" sz="1200" spc="11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é</a:t>
            </a:r>
            <a:r>
              <a:rPr dirty="0" sz="1200" spc="10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compreender</a:t>
            </a:r>
            <a:r>
              <a:rPr dirty="0" sz="1200" spc="1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como</a:t>
            </a:r>
            <a:r>
              <a:rPr dirty="0" sz="1200" spc="1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200" spc="10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temas</a:t>
            </a:r>
            <a:r>
              <a:rPr dirty="0" sz="1200" spc="1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abordados</a:t>
            </a:r>
            <a:r>
              <a:rPr dirty="0" sz="1200" spc="1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anteriormente</a:t>
            </a:r>
            <a:r>
              <a:rPr dirty="0" sz="1200" spc="1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podem</a:t>
            </a:r>
            <a:r>
              <a:rPr dirty="0" sz="1200" spc="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51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3987784"/>
          <a:ext cx="5842000" cy="574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03900"/>
              </a:tblGrid>
              <a:tr h="546100">
                <a:tc>
                  <a:txBody>
                    <a:bodyPr/>
                    <a:lstStyle/>
                    <a:p>
                      <a:pPr algn="ctr" marL="18161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4º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Bimestre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Humanidades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economia </a:t>
                      </a:r>
                      <a:r>
                        <a:rPr dirty="0" sz="12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trabalho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8161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Economia,</a:t>
                      </a:r>
                      <a:r>
                        <a:rPr dirty="0" sz="1200" spc="-1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Trabalho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2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Juventudes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128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Sugestão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subtemas: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juventudes: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rurais,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urbanas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periféricas;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7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520700" algn="l"/>
                          <a:tab pos="521334" algn="l"/>
                        </a:tabLst>
                      </a:pP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territórios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brasileiros.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r" marR="61214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dos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Associadas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Competências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Gerais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BNCC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350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2324099">
                <a:tc>
                  <a:txBody>
                    <a:bodyPr/>
                    <a:lstStyle/>
                    <a:p>
                      <a:pPr algn="just" marL="21939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2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Investigação</a:t>
                      </a:r>
                      <a:r>
                        <a:rPr dirty="0" sz="1000" spc="-2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Científica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1594">
                        <a:lnSpc>
                          <a:spcPct val="101699"/>
                        </a:lnSpc>
                        <a:spcBef>
                          <a:spcPts val="300"/>
                        </a:spcBef>
                      </a:pP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(EMIFCG01) </a:t>
                      </a:r>
                      <a:r>
                        <a:rPr dirty="0" sz="1000" spc="-1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Identificar, selecionar,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processar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analisar dados,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fatos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evidências com curiosidade,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atenção,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criticidade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ética,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inclusive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utilizando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apoio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tecnologias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digitais.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22777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Eixo Processos Criativos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0325">
                        <a:lnSpc>
                          <a:spcPct val="101699"/>
                        </a:lnSpc>
                        <a:spcBef>
                          <a:spcPts val="300"/>
                        </a:spcBef>
                      </a:pP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(EMIFCG06)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Difundir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novas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ideias,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propostas, obras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ou soluções por meio de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diferentes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linguagens, mídias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plataformas,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analógicas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e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digitais,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com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confiança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coragem, assegurando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que alcancem os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interlocutores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pretendidos.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17894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Mediação </a:t>
                      </a:r>
                      <a:r>
                        <a:rPr dirty="0" sz="100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63500" marR="59055">
                        <a:lnSpc>
                          <a:spcPct val="101699"/>
                        </a:lnSpc>
                      </a:pP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(EMIFCG09)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Participar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ativamente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da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proposição,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implementação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solução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para problemas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socioculturais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e/ou ambientais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em nível local,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regional,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nacional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global,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corresponsabilizando-se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pela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realização 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de ações </a:t>
                      </a:r>
                      <a:r>
                        <a:rPr dirty="0" sz="100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projetos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voltados</a:t>
                      </a:r>
                      <a:r>
                        <a:rPr dirty="0" sz="1000" spc="-5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ao bem comum.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r" marR="568960">
                        <a:lnSpc>
                          <a:spcPct val="100000"/>
                        </a:lnSpc>
                      </a:pP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 Específicas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Itinerários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Formativos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Associadas aos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Eixos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Estruturantes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1206499">
                <a:tc>
                  <a:txBody>
                    <a:bodyPr/>
                    <a:lstStyle/>
                    <a:p>
                      <a:pPr algn="just" marL="21939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1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Investigação</a:t>
                      </a:r>
                      <a:r>
                        <a:rPr dirty="0" sz="1000" spc="-1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Científica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55880">
                        <a:lnSpc>
                          <a:spcPct val="101699"/>
                        </a:lnSpc>
                        <a:spcBef>
                          <a:spcPts val="375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(EMIFCHS01)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Investigar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analisar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situações-problema envolvendo 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econômica,filosófica,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política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âmbito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</a:t>
                      </a:r>
                      <a:r>
                        <a:rPr dirty="0" sz="1000" spc="22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2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disponíveis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mídias.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55880">
                        <a:lnSpc>
                          <a:spcPct val="101699"/>
                        </a:lnSpc>
                        <a:spcBef>
                          <a:spcPts val="450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(EMIFCHS03) Selecionar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sistematizar,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 base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estudos 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(bibliográfica, exploratória,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campo, experimental etc.)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 confiáveis, informações sobre 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social,</a:t>
                      </a:r>
                      <a:r>
                        <a:rPr dirty="0" sz="1000" spc="9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filosófica,</a:t>
                      </a:r>
                      <a:r>
                        <a:rPr dirty="0" sz="1000" spc="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política</a:t>
                      </a:r>
                      <a:r>
                        <a:rPr dirty="0" sz="1000" spc="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cultural,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dirty="0" sz="1000" spc="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âmbito</a:t>
                      </a:r>
                      <a:r>
                        <a:rPr dirty="0" sz="1000" spc="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local,regional,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nacional</a:t>
                      </a:r>
                      <a:r>
                        <a:rPr dirty="0" sz="1000" spc="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067299" y="465435"/>
            <a:ext cx="5785485" cy="2896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Calibri"/>
              <a:cs typeface="Calibri"/>
            </a:endParaRPr>
          </a:p>
          <a:p>
            <a:pPr algn="just" marL="12700" marR="5715">
              <a:lnSpc>
                <a:spcPct val="155200"/>
              </a:lnSpc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analisados 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interpretados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escala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nacional, a partir de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recortes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conceituais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estruturantes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deste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componente: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trabalho,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economia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juventudes.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esperado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é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200" spc="2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200" spc="2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façam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observatório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pesquisas que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relacionem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esses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temas, tomando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por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problematização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central para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investigação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questão: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 que as pesquisas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indicam sobre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Brasil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trabalho?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Esse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processo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levantamento</a:t>
            </a:r>
            <a:r>
              <a:rPr dirty="0" sz="1200" spc="25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estudo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pesquisas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deve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alimentar processualmente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canal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perfil 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divulgação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conhecimento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rede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social,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culminando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conteúdo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conclusão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do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observatório,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com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síntese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as 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contradições,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desigualdades e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semelhanças sobre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Juventudes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 o 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território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brasileiro,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mapeadas pelas pesquisas.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52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901713"/>
          <a:ext cx="5842000" cy="8712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03900"/>
              </a:tblGrid>
              <a:tr h="2108199">
                <a:tc>
                  <a:txBody>
                    <a:bodyPr/>
                    <a:lstStyle/>
                    <a:p>
                      <a:pPr algn="just" marL="63500" marR="59690">
                        <a:lnSpc>
                          <a:spcPts val="1220"/>
                        </a:lnSpc>
                        <a:spcBef>
                          <a:spcPts val="3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identificando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diversos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pontos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vista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posicionando-se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mediante</a:t>
                      </a:r>
                      <a:r>
                        <a:rPr dirty="0" sz="1000" spc="7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argumentação,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 spc="8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cuidado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recursos utilizados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pesquisa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buscando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conclusões 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uso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mídias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22777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Eixo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Criativos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1594">
                        <a:lnSpc>
                          <a:spcPct val="101699"/>
                        </a:lnSpc>
                        <a:spcBef>
                          <a:spcPts val="375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(EMIFCHS06)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testar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soluções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éticas,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estéticas,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criativas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inovadoras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problemas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reais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relacionados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processos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natureza histórica,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econômica,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filosófica, política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cultural,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âmbito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global.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17894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000" spc="-10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Eixo</a:t>
                      </a:r>
                      <a:r>
                        <a:rPr dirty="0" sz="1000" spc="-5" b="1">
                          <a:solidFill>
                            <a:srgbClr val="44444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 </a:t>
                      </a:r>
                      <a:r>
                        <a:rPr dirty="0" sz="100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Intervenção</a:t>
                      </a:r>
                      <a:r>
                        <a:rPr dirty="0" sz="1000" spc="-5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Sociocultural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57785">
                        <a:lnSpc>
                          <a:spcPct val="101699"/>
                        </a:lnSpc>
                        <a:spcBef>
                          <a:spcPts val="375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(EMIFCHS07)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explicar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situações em que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ocorram conflitos,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desequilíbrios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ameaças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grupos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sociais,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diversidade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modos de vida, às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diferentes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identidades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culturais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meio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ambiente,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âmbito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local,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regional,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nacional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global, com base 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fenômenos relacionados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às Ciências Humanas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Aplicadas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81610">
                        <a:lnSpc>
                          <a:spcPct val="100000"/>
                        </a:lnSpc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Estratégias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Ensino </a:t>
                      </a:r>
                      <a:r>
                        <a:rPr dirty="0" sz="100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6172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57150" indent="-228600">
                        <a:lnSpc>
                          <a:spcPct val="101699"/>
                        </a:lnSpc>
                        <a:buAutoNum type="arabicPeriod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bimestre: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realização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observatório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divulgação científica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rede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social. Abrir discussão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planejamento coletivo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percurso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convidando-os(as)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colaborar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definição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prazos,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fluxos,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estratégias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instrumentos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respectivas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expectativas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vivências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aprofundamento.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424242"/>
                        </a:buClr>
                        <a:buFont typeface="Calibri"/>
                        <a:buAutoNum type="arabicPeriod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just" marL="425450" marR="57150" indent="-228600">
                        <a:lnSpc>
                          <a:spcPct val="101699"/>
                        </a:lnSpc>
                        <a:buAutoNum type="arabicPeriod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definição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 que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é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observatório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pesquisa (aqui pode ser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interessante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leitura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Pesquisa,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Inovação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 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Tecnológico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|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UCS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|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disponível em </a:t>
                      </a:r>
                      <a:r>
                        <a:rPr dirty="0" sz="1000">
                          <a:solidFill>
                            <a:srgbClr val="1154C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1154CC"/>
                          </a:solidFill>
                          <a:uFill>
                            <a:solidFill>
                              <a:srgbClr val="1154CC"/>
                            </a:solidFill>
                          </a:uFill>
                          <a:latin typeface="Calibri"/>
                          <a:cs typeface="Calibri"/>
                        </a:rPr>
                        <a:t>https://bityli.com/qkclPDdN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e, em seguida,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convidá-los(as) 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discutir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eles(as)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gostariam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observatório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turma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construirá.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424242"/>
                        </a:buClr>
                        <a:buFont typeface="Calibri"/>
                        <a:buAutoNum type="arabicPeriod"/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25450" marR="55880" indent="-228600">
                        <a:lnSpc>
                          <a:spcPct val="101699"/>
                        </a:lnSpc>
                        <a:buAutoNum type="arabicPeriod"/>
                        <a:tabLst>
                          <a:tab pos="425450" algn="l"/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Considerando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perspectiva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aula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invertida,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proponha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um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levantamento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dados, </a:t>
                      </a:r>
                      <a:r>
                        <a:rPr dirty="0" sz="1000" spc="-2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base nas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seguintes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chaves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reflexão: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1398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pesquisas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indicam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juventudes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Brasil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1398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identificamos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quando analisamos essas relações nas regiões brasileiras?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139825" marR="64135">
                        <a:lnSpc>
                          <a:spcPct val="101699"/>
                        </a:lnSpc>
                        <a:spcBef>
                          <a:spcPts val="300"/>
                        </a:spcBef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Há</a:t>
                      </a:r>
                      <a:r>
                        <a:rPr dirty="0" sz="1000" spc="7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diferenças</a:t>
                      </a:r>
                      <a:r>
                        <a:rPr dirty="0" sz="1000" spc="7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7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</a:t>
                      </a:r>
                      <a:r>
                        <a:rPr dirty="0" sz="1000" spc="7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obtidas,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</a:t>
                      </a:r>
                      <a:r>
                        <a:rPr dirty="0" sz="1000" spc="7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maior</a:t>
                      </a:r>
                      <a:r>
                        <a:rPr dirty="0" sz="1000" spc="7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número</a:t>
                      </a:r>
                      <a:r>
                        <a:rPr dirty="0" sz="1000" spc="7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7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jovens trabalhando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determinada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região?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quê?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1398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juventudes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contribuem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economia?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92150" marR="645160" indent="-266700">
                        <a:lnSpc>
                          <a:spcPct val="126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Algumas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fontes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poderão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trabalhar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nesse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são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seguintes: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Atlas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(Disponível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em: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https://atlasdasjuventudes.com.br);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92150" marR="2025650">
                        <a:lnSpc>
                          <a:spcPct val="101699"/>
                        </a:lnSpc>
                        <a:spcBef>
                          <a:spcPts val="400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OIT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Organização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Internacional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Trabalho.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(Disponível em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https://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  <a:hlinkClick r:id="rId2"/>
                        </a:rPr>
                        <a:t>www.ilo.org/brasilia/lang--es/index.htm);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9215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Observatório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(Disponível</a:t>
                      </a:r>
                      <a:r>
                        <a:rPr dirty="0" sz="1000" spc="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em:</a:t>
                      </a:r>
                      <a:r>
                        <a:rPr dirty="0" sz="1000" spc="3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https://observatoriodajuventude.ufmg.br/);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92150" marR="63500">
                        <a:lnSpc>
                          <a:spcPct val="101699"/>
                        </a:lnSpc>
                        <a:spcBef>
                          <a:spcPts val="40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E-book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Jovens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Brasil: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desigualdades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desafios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políticas públicas, da Ação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Educativa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Instituto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ibi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Social;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(Disponível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em: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https://acaoeducativa.org.br/wp-content/uploads/2016/10/Jovens_trabalho_Brasil.pdf)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92150" marR="95885">
                        <a:lnSpc>
                          <a:spcPct val="101699"/>
                        </a:lnSpc>
                        <a:spcBef>
                          <a:spcPts val="400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Série de vídeos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#TôNoRumo,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desenvolvida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pelo canal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Viração Educomunicação sobre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juventudes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(Disponível em: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921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https://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  <a:hlinkClick r:id="rId3"/>
                        </a:rPr>
                        <a:t>www.youtube.com/playlist?list=PLwfdlW-xgl3Q0eEVBmD_FILoRwGG9d-FO);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92150" marR="59055">
                        <a:lnSpc>
                          <a:spcPct val="101699"/>
                        </a:lnSpc>
                        <a:spcBef>
                          <a:spcPts val="400"/>
                        </a:spcBef>
                        <a:tabLst>
                          <a:tab pos="1320165" algn="l"/>
                          <a:tab pos="1640839" algn="l"/>
                          <a:tab pos="2269490" algn="l"/>
                          <a:tab pos="3041015" algn="l"/>
                          <a:tab pos="3285490" algn="l"/>
                          <a:tab pos="3841750" algn="l"/>
                          <a:tab pos="4156710" algn="l"/>
                          <a:tab pos="4784725" algn="l"/>
                          <a:tab pos="5539105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Episódi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	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	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:	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tude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	e	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Mund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	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	</a:t>
                      </a:r>
                      <a:r>
                        <a:rPr dirty="0" sz="1000" spc="-6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000" spc="-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abalh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	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(Disponí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l	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: 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https://open.spotify.com/episode/4ktn6o74IE2k6RF37nhqiu?si=ZOx1UvpOQIyszoPU6hLHlw&amp;utm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921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_source=whatsapp&amp;nd=1).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425450" marR="62230" indent="-228600">
                        <a:lnSpc>
                          <a:spcPct val="101699"/>
                        </a:lnSpc>
                        <a:spcBef>
                          <a:spcPts val="400"/>
                        </a:spcBef>
                        <a:buAutoNum type="arabicPeriod" startAt="4"/>
                        <a:tabLst>
                          <a:tab pos="426084" algn="l"/>
                        </a:tabLst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construam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papel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 mapa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(bem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grande)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fixem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sala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aula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possa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servir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campo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pontos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compreenderem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 os mais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significativos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ao longo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53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299" y="465435"/>
            <a:ext cx="5785485" cy="9210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>
              <a:latin typeface="Calibri"/>
              <a:cs typeface="Calibri"/>
            </a:endParaRPr>
          </a:p>
          <a:p>
            <a:pPr algn="just" marL="374650" marR="92075" indent="-228600">
              <a:lnSpc>
                <a:spcPct val="101699"/>
              </a:lnSpc>
              <a:spcBef>
                <a:spcPts val="5"/>
              </a:spcBef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 turma em grupos,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seus desejos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intencionalidades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debatidas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início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92075" indent="-228600">
              <a:lnSpc>
                <a:spcPct val="101699"/>
              </a:lnSpc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problemática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central: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As Juventudes 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e o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território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brasileiro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organizar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coletivamente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subtemas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dialoguem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problemática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interesses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dos(as)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partir 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levantamento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informações,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realizado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anteriormente.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88900" indent="-228600">
              <a:lnSpc>
                <a:spcPct val="101699"/>
              </a:lnSpc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Desenvolver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roteiros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pesquisa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grupo, porém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participação de toda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assim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consigam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compreender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todas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observatório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produzirá.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89535" indent="-228600">
              <a:lnSpc>
                <a:spcPct val="101699"/>
              </a:lnSpc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neste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elaboração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roteiros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quais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serão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critérios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avaliação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dessas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pesquisas.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importante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abrir espaço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proponha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alguns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critérios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você,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professor(a),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pode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alguns, como: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curadoria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pesquisa;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sínteses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referências bibliográficas;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conteúdo coerente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etc.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90805" indent="-228600">
              <a:lnSpc>
                <a:spcPct val="101699"/>
              </a:lnSpc>
              <a:spcBef>
                <a:spcPts val="5"/>
              </a:spcBef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Solicitar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 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criem 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conta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rede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social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responsável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cada 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gestão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 perfil.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90170" indent="-228600">
              <a:lnSpc>
                <a:spcPct val="101699"/>
              </a:lnSpc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continuamente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(conforme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desenvolvendo)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mapa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Brasil,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dados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informações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dialoguem 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problemática central.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Caso um único mapa não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seja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suficiente,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possível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construir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tabela para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região brasileira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colocar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 lado do mapa.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Durante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esse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processo,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dialogar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turma,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promovendo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reflexões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como:</a:t>
            </a:r>
            <a:endParaRPr sz="1000">
              <a:latin typeface="Calibri"/>
              <a:cs typeface="Calibri"/>
            </a:endParaRPr>
          </a:p>
          <a:p>
            <a:pPr algn="just" lvl="1" marL="1089025" marR="95885" indent="-228600">
              <a:lnSpc>
                <a:spcPct val="101699"/>
              </a:lnSpc>
              <a:spcBef>
                <a:spcPts val="300"/>
              </a:spcBef>
              <a:buFont typeface="Microsoft Sans Serif"/>
              <a:buChar char="●"/>
              <a:tabLst>
                <a:tab pos="1089025" algn="l"/>
              </a:tabLst>
            </a:pP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porcentagem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jovens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trabalhando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é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similar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regiões brasileiras?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Há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estados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destacam?</a:t>
            </a:r>
            <a:endParaRPr sz="1000">
              <a:latin typeface="Calibri"/>
              <a:cs typeface="Calibri"/>
            </a:endParaRPr>
          </a:p>
          <a:p>
            <a:pPr algn="just" lvl="1" marL="1089025" indent="-228600">
              <a:lnSpc>
                <a:spcPct val="100000"/>
              </a:lnSpc>
              <a:spcBef>
                <a:spcPts val="20"/>
              </a:spcBef>
              <a:buFont typeface="Microsoft Sans Serif"/>
              <a:buChar char="●"/>
              <a:tabLst>
                <a:tab pos="1089025" algn="l"/>
              </a:tabLst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são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principais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tipos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trabalho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dos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jovens?</a:t>
            </a:r>
            <a:endParaRPr sz="1000">
              <a:latin typeface="Calibri"/>
              <a:cs typeface="Calibri"/>
            </a:endParaRPr>
          </a:p>
          <a:p>
            <a:pPr lvl="1" marL="1089025" marR="90170" indent="-228600">
              <a:lnSpc>
                <a:spcPct val="101699"/>
              </a:lnSpc>
              <a:spcBef>
                <a:spcPts val="5"/>
              </a:spcBef>
              <a:buFont typeface="Microsoft Sans Serif"/>
              <a:buChar char="●"/>
              <a:tabLst>
                <a:tab pos="1088390" algn="l"/>
                <a:tab pos="1089025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Considerando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424242"/>
                </a:solidFill>
                <a:latin typeface="Calibri"/>
                <a:cs typeface="Calibri"/>
              </a:rPr>
              <a:t>anterior,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</a:t>
            </a:r>
            <a:r>
              <a:rPr dirty="0" sz="1000" spc="1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quais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setores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produtivos</a:t>
            </a:r>
            <a:r>
              <a:rPr dirty="0" sz="1000" spc="1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maior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parte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dos jovens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em cada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brasileira?</a:t>
            </a:r>
            <a:endParaRPr sz="1000">
              <a:latin typeface="Calibri"/>
              <a:cs typeface="Calibri"/>
            </a:endParaRPr>
          </a:p>
          <a:p>
            <a:pPr lvl="1" marL="1089025" marR="93345" indent="-228600">
              <a:lnSpc>
                <a:spcPct val="101699"/>
              </a:lnSpc>
              <a:buFont typeface="Microsoft Sans Serif"/>
              <a:buChar char="●"/>
              <a:tabLst>
                <a:tab pos="1088390" algn="l"/>
                <a:tab pos="1089025" algn="l"/>
              </a:tabLst>
            </a:pP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dados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revelam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número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jovens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em classes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sociais?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áreas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urbanas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rurais?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centro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periferia?</a:t>
            </a:r>
            <a:endParaRPr sz="1000">
              <a:latin typeface="Calibri"/>
              <a:cs typeface="Calibri"/>
            </a:endParaRPr>
          </a:p>
          <a:p>
            <a:pPr lvl="1" marL="1089025" marR="97155" indent="-228600">
              <a:lnSpc>
                <a:spcPct val="101699"/>
              </a:lnSpc>
              <a:buFont typeface="Microsoft Sans Serif"/>
              <a:buChar char="●"/>
              <a:tabLst>
                <a:tab pos="1088390" algn="l"/>
                <a:tab pos="1089025" algn="l"/>
              </a:tabLst>
            </a:pP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dados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nos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revelam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contradições,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desigualdades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semelhanças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juventudes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território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brasileiro?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Microsoft Sans Serif"/>
              <a:buChar char="●"/>
            </a:pPr>
            <a:endParaRPr sz="800">
              <a:latin typeface="Calibri"/>
              <a:cs typeface="Calibri"/>
            </a:endParaRPr>
          </a:p>
          <a:p>
            <a:pPr algn="just" marL="374650" marR="90805" indent="-228600">
              <a:lnSpc>
                <a:spcPct val="101699"/>
              </a:lnSpc>
              <a:spcBef>
                <a:spcPts val="5"/>
              </a:spcBef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Garantir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tempo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Glossário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Crítico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“Economiquês,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focando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discussão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como: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trabalho,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desigualdade,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desemprego,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valor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etc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88265" indent="-228600">
              <a:lnSpc>
                <a:spcPct val="101699"/>
              </a:lnSpc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Realizar momentos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socialização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troca entre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grupos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acerca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andamento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pesquisas, dos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dados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informações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mais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relevantes,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maiores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dificuldades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após esses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partilha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mediação do(a) </a:t>
            </a:r>
            <a:r>
              <a:rPr dirty="0" sz="1000" spc="-20">
                <a:solidFill>
                  <a:srgbClr val="424242"/>
                </a:solidFill>
                <a:latin typeface="Calibri"/>
                <a:cs typeface="Calibri"/>
              </a:rPr>
              <a:t>professor,</a:t>
            </a:r>
            <a:r>
              <a:rPr dirty="0" sz="1000" spc="18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cada 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vídeos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divulgando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resultados e/ou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dados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pesquisa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até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momento.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aos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que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produção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dos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vídeos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eles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2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conexões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entre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as pesquisas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dia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dia da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comunidade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à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qual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fazem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parte.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88900" indent="-228600">
              <a:lnSpc>
                <a:spcPct val="101699"/>
              </a:lnSpc>
              <a:buAutoNum type="arabicPeriod" startAt="5"/>
              <a:tabLst>
                <a:tab pos="374650" algn="l"/>
              </a:tabLst>
            </a:pP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Propor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estudantes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elaborem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estão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em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desenvolvimento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Glossário Crítico do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“Economiquês”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neste bimestre,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formato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um pequeno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roteiro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vídeo,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solicitar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eles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elas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produzam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vídeos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rede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social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abordando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esses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conceitos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0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utilizando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os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registros realizados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no glossário.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4242"/>
              </a:buClr>
              <a:buFont typeface="Calibri"/>
              <a:buAutoNum type="arabicPeriod" startAt="5"/>
            </a:pPr>
            <a:endParaRPr sz="800">
              <a:latin typeface="Calibri"/>
              <a:cs typeface="Calibri"/>
            </a:endParaRPr>
          </a:p>
          <a:p>
            <a:pPr algn="just" marL="374650" marR="89535" indent="-228600">
              <a:lnSpc>
                <a:spcPct val="101699"/>
              </a:lnSpc>
              <a:buAutoNum type="arabicPeriod" startAt="5"/>
              <a:tabLst>
                <a:tab pos="374650" algn="l"/>
              </a:tabLst>
            </a:pP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Ao final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bimestre, propor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que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faça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 série de vídeos,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apresentando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mapa do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Brasil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por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regiões,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evidenciando assim 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contradições,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desigualdades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semelhanças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sobre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as Juventudes </a:t>
            </a:r>
            <a:r>
              <a:rPr dirty="0" sz="1000" i="1">
                <a:solidFill>
                  <a:srgbClr val="424242"/>
                </a:solidFill>
                <a:latin typeface="Calibri"/>
                <a:cs typeface="Calibri"/>
              </a:rPr>
              <a:t>e o </a:t>
            </a:r>
            <a:r>
              <a:rPr dirty="0" sz="1000" spc="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Trabalho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no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território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 brasileiro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Calibri"/>
              <a:cs typeface="Calibri"/>
            </a:endParaRPr>
          </a:p>
          <a:p>
            <a:pPr marL="193675">
              <a:lnSpc>
                <a:spcPct val="100000"/>
              </a:lnSpc>
              <a:spcBef>
                <a:spcPts val="5"/>
              </a:spcBef>
            </a:pP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(1)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Definição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Observatório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00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0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Calibri"/>
                <a:cs typeface="Calibri"/>
              </a:rPr>
              <a:t>Pesquisa</a:t>
            </a:r>
            <a:endParaRPr sz="1000">
              <a:latin typeface="Calibri"/>
              <a:cs typeface="Calibri"/>
            </a:endParaRPr>
          </a:p>
          <a:p>
            <a:pPr marL="193675">
              <a:lnSpc>
                <a:spcPct val="100000"/>
              </a:lnSpc>
              <a:spcBef>
                <a:spcPts val="20"/>
              </a:spcBef>
            </a:pPr>
            <a:r>
              <a:rPr dirty="0" sz="1000" spc="-15" b="1">
                <a:solidFill>
                  <a:srgbClr val="424242"/>
                </a:solidFill>
                <a:latin typeface="Calibri"/>
                <a:cs typeface="Calibri"/>
              </a:rPr>
              <a:t>OBSERVAÇÃO:</a:t>
            </a:r>
            <a:endParaRPr sz="1000">
              <a:latin typeface="Calibri"/>
              <a:cs typeface="Calibri"/>
            </a:endParaRPr>
          </a:p>
          <a:p>
            <a:pPr algn="just" marL="12700" marR="89535" indent="457200">
              <a:lnSpc>
                <a:spcPct val="101699"/>
              </a:lnSpc>
            </a:pP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proposta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divulgação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das pesquisas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produzidas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observatório </a:t>
            </a:r>
            <a:r>
              <a:rPr dirty="0" sz="1000" spc="-15">
                <a:solidFill>
                  <a:srgbClr val="424242"/>
                </a:solidFill>
                <a:latin typeface="Calibri"/>
                <a:cs typeface="Calibri"/>
              </a:rPr>
              <a:t>através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vídeos em uma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rede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social</a:t>
            </a:r>
            <a:r>
              <a:rPr dirty="0" sz="1000" spc="6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não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depende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uma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grande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disponibilidade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conectividade.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necessidade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internet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será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apenas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momentos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upload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vídeos, que podem ser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gravados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com as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câmeras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celulares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disponíveis, ou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seja, de modo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offline.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O 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upload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dos vídeos pode ser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realizado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apenas por um aluno ou aluna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(conforme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indicado</a:t>
            </a:r>
            <a:r>
              <a:rPr dirty="0" sz="1000" spc="2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anteriormente,</a:t>
            </a:r>
            <a:r>
              <a:rPr dirty="0" sz="1000" spc="20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cada grupo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deve ter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um(a)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responsável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pela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administração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da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rede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social), ou seja,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não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há</a:t>
            </a:r>
            <a:r>
              <a:rPr dirty="0" sz="1000" spc="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necessidade</a:t>
            </a:r>
            <a:r>
              <a:rPr dirty="0" sz="1000" spc="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de </a:t>
            </a:r>
            <a:r>
              <a:rPr dirty="0" sz="1000" spc="-10" i="1">
                <a:solidFill>
                  <a:srgbClr val="424242"/>
                </a:solidFill>
                <a:latin typeface="Calibri"/>
                <a:cs typeface="Calibri"/>
              </a:rPr>
              <a:t>internet</a:t>
            </a:r>
            <a:r>
              <a:rPr dirty="0" sz="1000" spc="-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turma toda.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Porém,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caso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sua escola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não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tenha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acesso </a:t>
            </a:r>
            <a:r>
              <a:rPr dirty="0" sz="1000">
                <a:solidFill>
                  <a:srgbClr val="424242"/>
                </a:solidFill>
                <a:latin typeface="Calibri"/>
                <a:cs typeface="Calibri"/>
              </a:rPr>
              <a:t>à </a:t>
            </a:r>
            <a:r>
              <a:rPr dirty="0" sz="1000" spc="-10">
                <a:solidFill>
                  <a:srgbClr val="424242"/>
                </a:solidFill>
                <a:latin typeface="Calibri"/>
                <a:cs typeface="Calibri"/>
              </a:rPr>
              <a:t>internet,</a:t>
            </a:r>
            <a:r>
              <a:rPr dirty="0" sz="1000" spc="-5">
                <a:solidFill>
                  <a:srgbClr val="424242"/>
                </a:solidFill>
                <a:latin typeface="Calibri"/>
                <a:cs typeface="Calibri"/>
              </a:rPr>
              <a:t> uma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3300" y="901713"/>
            <a:ext cx="5829300" cy="8788400"/>
          </a:xfrm>
          <a:custGeom>
            <a:avLst/>
            <a:gdLst/>
            <a:ahLst/>
            <a:cxnLst/>
            <a:rect l="l" t="t" r="r" b="b"/>
            <a:pathLst>
              <a:path w="5829300" h="8788400">
                <a:moveTo>
                  <a:pt x="12699" y="0"/>
                </a:moveTo>
                <a:lnTo>
                  <a:pt x="12699" y="8788400"/>
                </a:lnTo>
              </a:path>
              <a:path w="5829300" h="8788400">
                <a:moveTo>
                  <a:pt x="5816600" y="0"/>
                </a:moveTo>
                <a:lnTo>
                  <a:pt x="5816600" y="8788400"/>
                </a:lnTo>
              </a:path>
              <a:path w="5829300" h="8788400">
                <a:moveTo>
                  <a:pt x="0" y="12699"/>
                </a:moveTo>
                <a:lnTo>
                  <a:pt x="5829300" y="12699"/>
                </a:lnTo>
              </a:path>
              <a:path w="5829300" h="8788400">
                <a:moveTo>
                  <a:pt x="0" y="8775700"/>
                </a:moveTo>
                <a:lnTo>
                  <a:pt x="5829300" y="877570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54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03300" y="901713"/>
          <a:ext cx="5842000" cy="4940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03900"/>
              </a:tblGrid>
              <a:tr h="1714499">
                <a:tc>
                  <a:txBody>
                    <a:bodyPr/>
                    <a:lstStyle/>
                    <a:p>
                      <a:pPr algn="just" marL="63500" marR="58419">
                        <a:lnSpc>
                          <a:spcPts val="1220"/>
                        </a:lnSpc>
                        <a:spcBef>
                          <a:spcPts val="30"/>
                        </a:spcBef>
                      </a:pP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alternativa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divulgação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pesquisas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pode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mesa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conversa entre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convidados.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57785" indent="457200">
                        <a:lnSpc>
                          <a:spcPts val="1220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Esse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trocas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partilhas pode ser chamado de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Papo </a:t>
                      </a:r>
                      <a:r>
                        <a:rPr dirty="0" sz="1000" spc="-1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Reto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ou Se Liga na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Resenha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vez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essas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expressões/gírias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possuem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diversos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significados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juventudes,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como: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conversa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direta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objetiva,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troca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ideias,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vocativo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etc.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22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organizar</a:t>
                      </a:r>
                      <a:r>
                        <a:rPr dirty="0" sz="1000" spc="204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esse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momento, 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que 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elas decidam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sobre: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77900" indent="-229235">
                        <a:lnSpc>
                          <a:spcPts val="1180"/>
                        </a:lnSpc>
                        <a:buFont typeface="Microsoft Sans Serif"/>
                        <a:buChar char="●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Quais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convidados(as)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farão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deste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pesquisas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apresentadas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por sessões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temáticas?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77900" indent="-22923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Microsoft Sans Serif"/>
                        <a:buChar char="●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Quando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onde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este momento acontecerá?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77900" indent="-22923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Microsoft Sans Serif"/>
                        <a:buChar char="●"/>
                        <a:tabLst>
                          <a:tab pos="977900" algn="l"/>
                          <a:tab pos="978535" algn="l"/>
                        </a:tabLst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comunidade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escolar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poderá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fazer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parte?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 marL="18161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Propostas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2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Avaliação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47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2832100">
                <a:tc>
                  <a:txBody>
                    <a:bodyPr/>
                    <a:lstStyle/>
                    <a:p>
                      <a:pPr algn="just" marL="63500" marR="56515" indent="457200">
                        <a:lnSpc>
                          <a:spcPct val="101699"/>
                        </a:lnSpc>
                        <a:spcBef>
                          <a:spcPts val="15"/>
                        </a:spcBef>
                      </a:pP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habilidades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(EMIFCHS01)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(EMIFCHS07)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produza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das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aprendizagens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durante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momentos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partilha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mediação 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no mapa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ao longo do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bimestre.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Esses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podem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feitos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partir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chaves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reflexão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mapear as evidências 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como: Quais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já conseguem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compreender?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desigualdades no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território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brasileiros entre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trabalho estão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sendo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percebidas?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Eles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conseguindo mapear as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semelhanças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entre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juventudes?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etc.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62230" indent="457200">
                        <a:lnSpc>
                          <a:spcPct val="101699"/>
                        </a:lnSpc>
                      </a:pP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habilidades (EMIFCHS03)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(EMIFCHS06) acompanhe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produção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roteiros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cada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vídeo,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 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conseguiram sistematizar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dados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informações,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quais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estratégias criativas </a:t>
                      </a:r>
                      <a:r>
                        <a:rPr dirty="0" sz="1000" spc="-1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foram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consideradas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comunicação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a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mediação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comentários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nos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vídeos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tem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sido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feita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embasamento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científico,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criatividade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propondo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soluções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e/ou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avanços.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63500" marR="55880" indent="457200">
                        <a:lnSpc>
                          <a:spcPct val="101699"/>
                        </a:lnSpc>
                      </a:pP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produção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registros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em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formato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roteiro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vídeo no </a:t>
                      </a:r>
                      <a:r>
                        <a:rPr dirty="0" sz="1000" spc="-5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Glossário Crítico do </a:t>
                      </a:r>
                      <a:r>
                        <a:rPr dirty="0" sz="1000" spc="-10" i="1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“Economiquês”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a </a:t>
                      </a:r>
                      <a:r>
                        <a:rPr dirty="0" sz="1000" spc="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elaboração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dos vídeos podem ser 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importante estratégia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acompanhamento,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uma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vez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que, os principais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bimestre estarão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sendo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abordados, desta forma,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o(a)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professor(a) poderá encontrar diversas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evidências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aprendizagem,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520700" marR="1261745">
                        <a:lnSpc>
                          <a:spcPct val="101699"/>
                        </a:lnSpc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 têm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conseguido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explicar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forma clara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simples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conceitos?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Os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estudantes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têm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apresentado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relações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com </a:t>
                      </a:r>
                      <a:r>
                        <a:rPr dirty="0" sz="100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vida cotidiana?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5207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estudantes têm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trazido </a:t>
                      </a:r>
                      <a:r>
                        <a:rPr dirty="0" sz="1000" spc="-5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bons</a:t>
                      </a:r>
                      <a:r>
                        <a:rPr dirty="0" sz="1000" spc="-10">
                          <a:solidFill>
                            <a:srgbClr val="424242"/>
                          </a:solidFill>
                          <a:latin typeface="Calibri"/>
                          <a:cs typeface="Calibri"/>
                        </a:rPr>
                        <a:t> exemplos?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223930" y="465435"/>
            <a:ext cx="1629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2º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e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3º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ano</a:t>
            </a:r>
            <a:r>
              <a:rPr dirty="0" sz="1000" spc="-10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D5056"/>
                </a:solidFill>
                <a:latin typeface="Calibri"/>
                <a:cs typeface="Calibri"/>
              </a:rPr>
              <a:t>-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Ensino</a:t>
            </a:r>
            <a:r>
              <a:rPr dirty="0" sz="1000" spc="-15">
                <a:solidFill>
                  <a:srgbClr val="4D5056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4D5056"/>
                </a:solidFill>
                <a:latin typeface="Calibri"/>
                <a:cs typeface="Calibri"/>
              </a:rPr>
              <a:t>Médio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299" y="8230046"/>
            <a:ext cx="325945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8CB3E2"/>
                </a:solidFill>
                <a:latin typeface="Calibri"/>
                <a:cs typeface="Calibri"/>
              </a:rPr>
              <a:t>Desenvolvimento</a:t>
            </a:r>
            <a:r>
              <a:rPr dirty="0" sz="1800" spc="-20" b="1">
                <a:solidFill>
                  <a:srgbClr val="8CB3E2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8CB3E2"/>
                </a:solidFill>
                <a:latin typeface="Calibri"/>
                <a:cs typeface="Calibri"/>
              </a:rPr>
              <a:t>Econômico-</a:t>
            </a:r>
            <a:r>
              <a:rPr dirty="0" sz="1800" spc="-15" b="1">
                <a:solidFill>
                  <a:srgbClr val="8CB3E2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8CB3E2"/>
                </a:solidFill>
                <a:latin typeface="Calibri"/>
                <a:cs typeface="Calibri"/>
              </a:rPr>
              <a:t>CHS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6800" y="8953537"/>
            <a:ext cx="5727700" cy="431800"/>
          </a:xfrm>
          <a:prstGeom prst="rect">
            <a:avLst/>
          </a:prstGeom>
          <a:solidFill>
            <a:srgbClr val="D9D9D9"/>
          </a:solidFill>
          <a:ln w="25400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1768475" marR="1585595" indent="147320">
              <a:lnSpc>
                <a:spcPct val="101699"/>
              </a:lnSpc>
              <a:spcBef>
                <a:spcPts val="160"/>
              </a:spcBef>
            </a:pPr>
            <a:r>
              <a:rPr dirty="0" sz="1200" spc="-5" b="1" i="1">
                <a:solidFill>
                  <a:srgbClr val="444444"/>
                </a:solidFill>
                <a:latin typeface="Calibri"/>
                <a:cs typeface="Calibri"/>
              </a:rPr>
              <a:t>Matemática </a:t>
            </a:r>
            <a:r>
              <a:rPr dirty="0" sz="1200" b="1" i="1">
                <a:solidFill>
                  <a:srgbClr val="444444"/>
                </a:solidFill>
                <a:latin typeface="Calibri"/>
                <a:cs typeface="Calibri"/>
              </a:rPr>
              <a:t>e suas </a:t>
            </a:r>
            <a:r>
              <a:rPr dirty="0" sz="1200" spc="-5" b="1" i="1">
                <a:solidFill>
                  <a:srgbClr val="444444"/>
                </a:solidFill>
                <a:latin typeface="Calibri"/>
                <a:cs typeface="Calibri"/>
              </a:rPr>
              <a:t>tecnologias </a:t>
            </a:r>
            <a:r>
              <a:rPr dirty="0" sz="1200" b="1" i="1">
                <a:solidFill>
                  <a:srgbClr val="444444"/>
                </a:solidFill>
                <a:latin typeface="Calibri"/>
                <a:cs typeface="Calibri"/>
              </a:rPr>
              <a:t>e </a:t>
            </a:r>
            <a:r>
              <a:rPr dirty="0" sz="1200" spc="5" b="1" i="1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444444"/>
                </a:solidFill>
                <a:latin typeface="Calibri"/>
                <a:cs typeface="Calibri"/>
              </a:rPr>
              <a:t>Ciências</a:t>
            </a:r>
            <a:r>
              <a:rPr dirty="0" sz="1200" spc="-20" b="1" i="1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444444"/>
                </a:solidFill>
                <a:latin typeface="Calibri"/>
                <a:cs typeface="Calibri"/>
              </a:rPr>
              <a:t>Humanas</a:t>
            </a:r>
            <a:r>
              <a:rPr dirty="0" sz="1200" spc="-15" b="1" i="1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444444"/>
                </a:solidFill>
                <a:latin typeface="Calibri"/>
                <a:cs typeface="Calibri"/>
              </a:rPr>
              <a:t>e</a:t>
            </a:r>
            <a:r>
              <a:rPr dirty="0" sz="1200" spc="-15" b="1" i="1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444444"/>
                </a:solidFill>
                <a:latin typeface="Calibri"/>
                <a:cs typeface="Calibri"/>
              </a:rPr>
              <a:t>Sociais</a:t>
            </a:r>
            <a:r>
              <a:rPr dirty="0" sz="1200" spc="-15" b="1" i="1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spc="-5" b="1" i="1">
                <a:solidFill>
                  <a:srgbClr val="444444"/>
                </a:solidFill>
                <a:latin typeface="Calibri"/>
                <a:cs typeface="Calibri"/>
              </a:rPr>
              <a:t>Aplicadas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6800" y="9385337"/>
            <a:ext cx="5727700" cy="36830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algn="ctr" marL="175260">
              <a:lnSpc>
                <a:spcPct val="100000"/>
              </a:lnSpc>
              <a:spcBef>
                <a:spcPts val="705"/>
              </a:spcBef>
            </a:pPr>
            <a:r>
              <a:rPr dirty="0" sz="1200" spc="-5" b="1">
                <a:solidFill>
                  <a:srgbClr val="444444"/>
                </a:solidFill>
                <a:latin typeface="Calibri"/>
                <a:cs typeface="Calibri"/>
              </a:rPr>
              <a:t>Economia</a:t>
            </a:r>
            <a:r>
              <a:rPr dirty="0" sz="1200" spc="-20" b="1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44444"/>
                </a:solidFill>
                <a:latin typeface="Calibri"/>
                <a:cs typeface="Calibri"/>
              </a:rPr>
              <a:t>e</a:t>
            </a:r>
            <a:r>
              <a:rPr dirty="0" sz="1200" spc="-15" b="1">
                <a:solidFill>
                  <a:srgbClr val="444444"/>
                </a:solidFill>
                <a:latin typeface="Calibri"/>
                <a:cs typeface="Calibri"/>
              </a:rPr>
              <a:t> Trabalho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54547"/>
            <a:ext cx="7569200" cy="4388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0" y="76200"/>
            <a:ext cx="7564549" cy="379213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0"/>
              </a:lnSpc>
            </a:pPr>
            <a:r>
              <a:rPr dirty="0"/>
              <a:t>55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pc="-10"/>
              <a:t>Estado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5"/>
              <a:t> </a:t>
            </a:r>
            <a:r>
              <a:rPr dirty="0" spc="-5"/>
              <a:t>Minas</a:t>
            </a:r>
            <a:r>
              <a:rPr dirty="0" spc="-15"/>
              <a:t> </a:t>
            </a:r>
            <a:r>
              <a:rPr dirty="0" spc="-10"/>
              <a:t>Gerais</a:t>
            </a:r>
            <a:r>
              <a:rPr dirty="0" spc="-1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2024-02-13T13:45:31Z</dcterms:created>
  <dcterms:modified xsi:type="dcterms:W3CDTF">2024-02-13T13:45:31Z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PDFium</vt:lpwstr>
  </property>
  <property fmtid="{D5CDD505-2E9C-101B-9397-08002B2CF9AE}" pid="4" name="LastSaved">
    <vt:filetime>2024-02-13T00:00:00Z</vt:filetime>
  </property>
</Properties>
</file>